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handoutMasterIdLst>
    <p:handoutMasterId r:id="rId37"/>
  </p:handoutMasterIdLst>
  <p:sldIdLst>
    <p:sldId id="285" r:id="rId2"/>
    <p:sldId id="286" r:id="rId3"/>
    <p:sldId id="311" r:id="rId4"/>
    <p:sldId id="288" r:id="rId5"/>
    <p:sldId id="289" r:id="rId6"/>
    <p:sldId id="262" r:id="rId7"/>
    <p:sldId id="261" r:id="rId8"/>
    <p:sldId id="264" r:id="rId9"/>
    <p:sldId id="265" r:id="rId10"/>
    <p:sldId id="294" r:id="rId11"/>
    <p:sldId id="292" r:id="rId12"/>
    <p:sldId id="312" r:id="rId13"/>
    <p:sldId id="293" r:id="rId14"/>
    <p:sldId id="266" r:id="rId15"/>
    <p:sldId id="290" r:id="rId16"/>
    <p:sldId id="267" r:id="rId17"/>
    <p:sldId id="296" r:id="rId18"/>
    <p:sldId id="297" r:id="rId19"/>
    <p:sldId id="298" r:id="rId20"/>
    <p:sldId id="299" r:id="rId21"/>
    <p:sldId id="309" r:id="rId22"/>
    <p:sldId id="301" r:id="rId23"/>
    <p:sldId id="303" r:id="rId24"/>
    <p:sldId id="304" r:id="rId25"/>
    <p:sldId id="305" r:id="rId26"/>
    <p:sldId id="291" r:id="rId27"/>
    <p:sldId id="310" r:id="rId28"/>
    <p:sldId id="300" r:id="rId29"/>
    <p:sldId id="314" r:id="rId30"/>
    <p:sldId id="315" r:id="rId31"/>
    <p:sldId id="271" r:id="rId32"/>
    <p:sldId id="272" r:id="rId33"/>
    <p:sldId id="273" r:id="rId34"/>
    <p:sldId id="313" r:id="rId35"/>
  </p:sldIdLst>
  <p:sldSz cx="9144000" cy="6858000" type="screen4x3"/>
  <p:notesSz cx="6797675" cy="9872663"/>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415">
          <p15:clr>
            <a:srgbClr val="A4A3A4"/>
          </p15:clr>
        </p15:guide>
        <p15:guide id="2" pos="3125">
          <p15:clr>
            <a:srgbClr val="A4A3A4"/>
          </p15:clr>
        </p15:guide>
        <p15:guide id="3" orient="horz" pos="2309">
          <p15:clr>
            <a:srgbClr val="A4A3A4"/>
          </p15:clr>
        </p15:guide>
        <p15:guide id="4" pos="60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552" autoAdjust="0"/>
    <p:restoredTop sz="50000" autoAdjust="0"/>
  </p:normalViewPr>
  <p:slideViewPr>
    <p:cSldViewPr snapToGrid="0" snapToObjects="1" showGuides="1">
      <p:cViewPr>
        <p:scale>
          <a:sx n="106" d="100"/>
          <a:sy n="106" d="100"/>
        </p:scale>
        <p:origin x="-690" y="-30"/>
      </p:cViewPr>
      <p:guideLst>
        <p:guide orient="horz" pos="2415"/>
        <p:guide orient="horz" pos="2309"/>
        <p:guide pos="3125"/>
        <p:guide pos="601"/>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3713"/>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49688" y="0"/>
            <a:ext cx="2946400" cy="493713"/>
          </a:xfrm>
          <a:prstGeom prst="rect">
            <a:avLst/>
          </a:prstGeom>
        </p:spPr>
        <p:txBody>
          <a:bodyPr vert="horz" lIns="91440" tIns="45720" rIns="91440" bIns="45720" rtlCol="0"/>
          <a:lstStyle>
            <a:lvl1pPr algn="r">
              <a:defRPr sz="1200"/>
            </a:lvl1pPr>
          </a:lstStyle>
          <a:p>
            <a:fld id="{2D09B015-96ED-463C-910A-A140E16614E1}" type="datetimeFigureOut">
              <a:rPr lang="it-IT" smtClean="0"/>
              <a:t>24/11/2021</a:t>
            </a:fld>
            <a:endParaRPr lang="it-IT"/>
          </a:p>
        </p:txBody>
      </p:sp>
      <p:sp>
        <p:nvSpPr>
          <p:cNvPr id="4" name="Segnaposto piè di pagina 3"/>
          <p:cNvSpPr>
            <a:spLocks noGrp="1"/>
          </p:cNvSpPr>
          <p:nvPr>
            <p:ph type="ftr" sz="quarter" idx="2"/>
          </p:nvPr>
        </p:nvSpPr>
        <p:spPr>
          <a:xfrm>
            <a:off x="0" y="9377363"/>
            <a:ext cx="2946400" cy="493712"/>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49688" y="9377363"/>
            <a:ext cx="2946400" cy="493712"/>
          </a:xfrm>
          <a:prstGeom prst="rect">
            <a:avLst/>
          </a:prstGeom>
        </p:spPr>
        <p:txBody>
          <a:bodyPr vert="horz" lIns="91440" tIns="45720" rIns="91440" bIns="45720" rtlCol="0" anchor="b"/>
          <a:lstStyle>
            <a:lvl1pPr algn="r">
              <a:defRPr sz="1200"/>
            </a:lvl1pPr>
          </a:lstStyle>
          <a:p>
            <a:fld id="{D851FC44-3410-4C3D-8CEA-5D1979645055}" type="slidenum">
              <a:rPr lang="it-IT" smtClean="0"/>
              <a:t>‹N›</a:t>
            </a:fld>
            <a:endParaRPr lang="it-IT"/>
          </a:p>
        </p:txBody>
      </p:sp>
    </p:spTree>
    <p:extLst>
      <p:ext uri="{BB962C8B-B14F-4D97-AF65-F5344CB8AC3E}">
        <p14:creationId xmlns:p14="http://schemas.microsoft.com/office/powerpoint/2010/main" val="39151260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3633"/>
          </a:xfrm>
          <a:prstGeom prst="rect">
            <a:avLst/>
          </a:prstGeom>
        </p:spPr>
        <p:txBody>
          <a:bodyPr vert="horz" lIns="91440" tIns="45720" rIns="91440" bIns="45720" rtlCol="0"/>
          <a:lstStyle>
            <a:lvl1pPr algn="r">
              <a:defRPr sz="1200"/>
            </a:lvl1pPr>
          </a:lstStyle>
          <a:p>
            <a:fld id="{C4CF6861-398A-FF4F-BBA4-16900D169161}" type="datetimeFigureOut">
              <a:rPr lang="it-IT" smtClean="0"/>
              <a:t>24/11/2021</a:t>
            </a:fld>
            <a:endParaRPr lang="it-IT"/>
          </a:p>
        </p:txBody>
      </p:sp>
      <p:sp>
        <p:nvSpPr>
          <p:cNvPr id="4" name="Segnaposto immagine diapositiva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689515"/>
            <a:ext cx="5438140" cy="4442698"/>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377316"/>
            <a:ext cx="2945659" cy="493633"/>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377316"/>
            <a:ext cx="2945659" cy="493633"/>
          </a:xfrm>
          <a:prstGeom prst="rect">
            <a:avLst/>
          </a:prstGeom>
        </p:spPr>
        <p:txBody>
          <a:bodyPr vert="horz" lIns="91440" tIns="45720" rIns="91440" bIns="45720" rtlCol="0" anchor="b"/>
          <a:lstStyle>
            <a:lvl1pPr algn="r">
              <a:defRPr sz="1200"/>
            </a:lvl1pPr>
          </a:lstStyle>
          <a:p>
            <a:fld id="{DC5016A8-109B-C241-AA58-A46A0AF54143}" type="slidenum">
              <a:rPr lang="it-IT" smtClean="0"/>
              <a:t>‹N›</a:t>
            </a:fld>
            <a:endParaRPr lang="it-IT"/>
          </a:p>
        </p:txBody>
      </p:sp>
    </p:spTree>
    <p:extLst>
      <p:ext uri="{BB962C8B-B14F-4D97-AF65-F5344CB8AC3E}">
        <p14:creationId xmlns:p14="http://schemas.microsoft.com/office/powerpoint/2010/main" val="427855057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PlaceHolder 1"/>
          <p:cNvSpPr>
            <a:spLocks noGrp="1" noRot="1" noChangeAspect="1"/>
          </p:cNvSpPr>
          <p:nvPr>
            <p:ph type="sldImg"/>
          </p:nvPr>
        </p:nvSpPr>
        <p:spPr>
          <a:xfrm>
            <a:off x="930275" y="739775"/>
            <a:ext cx="4937125" cy="3703638"/>
          </a:xfrm>
          <a:prstGeom prst="rect">
            <a:avLst/>
          </a:prstGeom>
        </p:spPr>
      </p:sp>
      <p:sp>
        <p:nvSpPr>
          <p:cNvPr id="443" name="PlaceHolder 2"/>
          <p:cNvSpPr>
            <a:spLocks noGrp="1"/>
          </p:cNvSpPr>
          <p:nvPr>
            <p:ph type="body"/>
          </p:nvPr>
        </p:nvSpPr>
        <p:spPr>
          <a:xfrm>
            <a:off x="679769" y="4689518"/>
            <a:ext cx="5437783" cy="4442308"/>
          </a:xfrm>
          <a:prstGeom prst="rect">
            <a:avLst/>
          </a:prstGeom>
        </p:spPr>
        <p:txBody>
          <a:bodyPr/>
          <a:lstStyle/>
          <a:p>
            <a:endParaRPr lang="en-US" sz="2000" b="0" strike="noStrike" spc="-1">
              <a:latin typeface="Arial"/>
            </a:endParaRPr>
          </a:p>
        </p:txBody>
      </p:sp>
      <p:sp>
        <p:nvSpPr>
          <p:cNvPr id="444" name="TextShape 3"/>
          <p:cNvSpPr txBox="1"/>
          <p:nvPr/>
        </p:nvSpPr>
        <p:spPr>
          <a:xfrm>
            <a:off x="0" y="9377477"/>
            <a:ext cx="2945302" cy="493244"/>
          </a:xfrm>
          <a:prstGeom prst="rect">
            <a:avLst/>
          </a:prstGeom>
          <a:noFill/>
          <a:ln>
            <a:noFill/>
          </a:ln>
        </p:spPr>
        <p:txBody>
          <a:bodyPr anchor="b"/>
          <a:lstStyle/>
          <a:p>
            <a:endParaRPr lang="en-US" sz="2400" b="0" strike="noStrike" spc="-1">
              <a:latin typeface="Times New Roman"/>
            </a:endParaRPr>
          </a:p>
        </p:txBody>
      </p:sp>
      <p:sp>
        <p:nvSpPr>
          <p:cNvPr id="445" name="TextShape 4"/>
          <p:cNvSpPr txBox="1"/>
          <p:nvPr/>
        </p:nvSpPr>
        <p:spPr>
          <a:xfrm>
            <a:off x="3850589" y="9377477"/>
            <a:ext cx="2945302" cy="493244"/>
          </a:xfrm>
          <a:prstGeom prst="rect">
            <a:avLst/>
          </a:prstGeom>
          <a:noFill/>
          <a:ln>
            <a:noFill/>
          </a:ln>
        </p:spPr>
        <p:txBody>
          <a:bodyPr anchor="b"/>
          <a:lstStyle/>
          <a:p>
            <a:pPr algn="r">
              <a:lnSpc>
                <a:spcPct val="100000"/>
              </a:lnSpc>
            </a:pPr>
            <a:fld id="{E67F66D4-35FE-468E-8147-227147ADEFBE}" type="slidenum">
              <a:rPr lang="en-US" sz="1200" b="0" strike="noStrike" spc="-1">
                <a:solidFill>
                  <a:srgbClr val="000000"/>
                </a:solidFill>
                <a:latin typeface="+mn-lt"/>
                <a:ea typeface="+mn-ea"/>
              </a:rPr>
              <a:t>2</a:t>
            </a:fld>
            <a:endParaRPr lang="en-US" sz="1200" b="0" strike="noStrike" spc="-1">
              <a:latin typeface="Times New Roman"/>
            </a:endParaRPr>
          </a:p>
        </p:txBody>
      </p:sp>
    </p:spTree>
    <p:extLst>
      <p:ext uri="{BB962C8B-B14F-4D97-AF65-F5344CB8AC3E}">
        <p14:creationId xmlns:p14="http://schemas.microsoft.com/office/powerpoint/2010/main" val="23119151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450eea9f64_0_0:notes"/>
          <p:cNvSpPr>
            <a:spLocks noGrp="1" noRot="1" noChangeAspect="1"/>
          </p:cNvSpPr>
          <p:nvPr>
            <p:ph type="sldImg" idx="2"/>
          </p:nvPr>
        </p:nvSpPr>
        <p:spPr>
          <a:xfrm>
            <a:off x="930275" y="739775"/>
            <a:ext cx="4937125" cy="3703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g450eea9f64_0_0:notes"/>
          <p:cNvSpPr txBox="1">
            <a:spLocks noGrp="1"/>
          </p:cNvSpPr>
          <p:nvPr>
            <p:ph type="body" idx="1"/>
          </p:nvPr>
        </p:nvSpPr>
        <p:spPr>
          <a:xfrm>
            <a:off x="679768" y="4689515"/>
            <a:ext cx="5438140" cy="444269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1200" b="0" i="0" u="none" strike="noStrike" cap="none">
                <a:solidFill>
                  <a:schemeClr val="dk1"/>
                </a:solidFill>
                <a:latin typeface="Calibri"/>
                <a:ea typeface="Calibri"/>
                <a:cs typeface="Calibri"/>
                <a:sym typeface="Calibri"/>
              </a:rPr>
              <a:t>Assieme a questi atenei partner abbiamo creato un tavolo di lavoro virtuale, abbiamo analizzato i LORO processi amministratavi e il LORO modo di lavorare ed è emerso che il modello alla base era  sostanzialmente il medesimo nonostante le evidenti diversità di dimensione e struttura. Il risultato di questo lavoro è la schematizzazione del processo che è stata riportata in questa slide.</a:t>
            </a:r>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it-IT" sz="1200" b="0" i="0" u="none" strike="noStrike" cap="none">
                <a:solidFill>
                  <a:schemeClr val="dk1"/>
                </a:solidFill>
                <a:latin typeface="Calibri"/>
                <a:ea typeface="Calibri"/>
                <a:cs typeface="Calibri"/>
                <a:sym typeface="Calibri"/>
              </a:rPr>
              <a:t>Ovviamente ora, per motivi di tempo, non possiamo entrare nel dettaglio, ma in questa schematizzazione vengono riportate tutte le fasi di processo e tutti gli attori coinvolti.  Rapidamente, come vedete si parte dalla definizione del bando da parte degli uffici concorsi arrivando sino alla accettazione della posizione da parte dei candidati, passando per le fasi di candidatura, nomina della commissione, valutazione e graduatoria.</a:t>
            </a:r>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it-IT" sz="1200" b="0" i="0" u="none" strike="noStrike" cap="none">
                <a:solidFill>
                  <a:schemeClr val="dk1"/>
                </a:solidFill>
                <a:latin typeface="Calibri"/>
                <a:ea typeface="Calibri"/>
                <a:cs typeface="Calibri"/>
                <a:sym typeface="Calibri"/>
              </a:rPr>
              <a:t>Presentando questo modello anche ad altre realtà, abbiamo visto che possiamo consideralo generalmente valido tenendo sempre in considerazione alcuni specializzazioni dovute ai diversi regolamenti interni che guidano la gestione dei bandi.</a:t>
            </a:r>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91" name="Google Shape;91;g450eea9f64_0_0:notes"/>
          <p:cNvSpPr txBox="1">
            <a:spLocks noGrp="1"/>
          </p:cNvSpPr>
          <p:nvPr>
            <p:ph type="ftr" idx="11"/>
          </p:nvPr>
        </p:nvSpPr>
        <p:spPr>
          <a:xfrm>
            <a:off x="0" y="9377316"/>
            <a:ext cx="2945659" cy="493633"/>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92" name="Google Shape;92;g450eea9f64_0_0:notes"/>
          <p:cNvSpPr txBox="1">
            <a:spLocks noGrp="1"/>
          </p:cNvSpPr>
          <p:nvPr>
            <p:ph type="sldNum" idx="12"/>
          </p:nvPr>
        </p:nvSpPr>
        <p:spPr>
          <a:xfrm>
            <a:off x="3850443" y="9377316"/>
            <a:ext cx="2945659" cy="49363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31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24569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450eea9f64_0_0:notes"/>
          <p:cNvSpPr>
            <a:spLocks noGrp="1" noRot="1" noChangeAspect="1"/>
          </p:cNvSpPr>
          <p:nvPr>
            <p:ph type="sldImg" idx="2"/>
          </p:nvPr>
        </p:nvSpPr>
        <p:spPr>
          <a:xfrm>
            <a:off x="930275" y="739775"/>
            <a:ext cx="4937125" cy="3703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g450eea9f64_0_0:notes"/>
          <p:cNvSpPr txBox="1">
            <a:spLocks noGrp="1"/>
          </p:cNvSpPr>
          <p:nvPr>
            <p:ph type="body" idx="1"/>
          </p:nvPr>
        </p:nvSpPr>
        <p:spPr>
          <a:xfrm>
            <a:off x="679768" y="4689515"/>
            <a:ext cx="5438140" cy="444269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1200" b="0" i="0" u="none" strike="noStrike" cap="none" dirty="0">
                <a:solidFill>
                  <a:schemeClr val="dk1"/>
                </a:solidFill>
                <a:latin typeface="Calibri"/>
                <a:ea typeface="Calibri"/>
                <a:cs typeface="Calibri"/>
                <a:sym typeface="Calibri"/>
              </a:rPr>
              <a:t>Assieme a questi atenei partner abbiamo creato un tavolo di lavoro virtuale, abbiamo analizzato i LORO processi amministratavi e il LORO modo di lavorare ed è emerso che il modello alla base era  sostanzialmente il medesimo nonostante le evidenti diversità di dimensione e struttura. Il risultato di questo lavoro è la schematizzazione del processo che è stata riportata in questa slide.</a:t>
            </a:r>
            <a:endParaRPr dirty="0"/>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it-IT" sz="1200" b="0" i="0" u="none" strike="noStrike" cap="none" dirty="0">
                <a:solidFill>
                  <a:schemeClr val="dk1"/>
                </a:solidFill>
                <a:latin typeface="Calibri"/>
                <a:ea typeface="Calibri"/>
                <a:cs typeface="Calibri"/>
                <a:sym typeface="Calibri"/>
              </a:rPr>
              <a:t>Ovviamente ora, per motivi di tempo, non possiamo entrare nel dettaglio, ma in questa schematizzazione vengono riportate tutte le fasi di processo e tutti gli attori coinvolti.  Rapidamente, come vedete si parte dalla definizione del bando da parte degli uffici concorsi arrivando sino alla accettazione della posizione da parte dei candidati, passando per le fasi di candidatura, nomina della commissione, valutazione e graduatoria.</a:t>
            </a:r>
            <a:endParaRPr dirty="0"/>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it-IT" sz="1200" b="0" i="0" u="none" strike="noStrike" cap="none" dirty="0">
                <a:solidFill>
                  <a:schemeClr val="dk1"/>
                </a:solidFill>
                <a:latin typeface="Calibri"/>
                <a:ea typeface="Calibri"/>
                <a:cs typeface="Calibri"/>
                <a:sym typeface="Calibri"/>
              </a:rPr>
              <a:t>Presentando questo modello anche ad altre realtà, abbiamo visto che possiamo consideralo generalmente valido tenendo sempre in considerazione alcuni specializzazioni dovute ai diversi regolamenti interni che guidano la gestione dei bandi.</a:t>
            </a:r>
            <a:endParaRPr dirty="0"/>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91" name="Google Shape;91;g450eea9f64_0_0:notes"/>
          <p:cNvSpPr txBox="1">
            <a:spLocks noGrp="1"/>
          </p:cNvSpPr>
          <p:nvPr>
            <p:ph type="ftr" idx="11"/>
          </p:nvPr>
        </p:nvSpPr>
        <p:spPr>
          <a:xfrm>
            <a:off x="0" y="9377316"/>
            <a:ext cx="2945659" cy="493633"/>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92" name="Google Shape;92;g450eea9f64_0_0:notes"/>
          <p:cNvSpPr txBox="1">
            <a:spLocks noGrp="1"/>
          </p:cNvSpPr>
          <p:nvPr>
            <p:ph type="sldNum" idx="12"/>
          </p:nvPr>
        </p:nvSpPr>
        <p:spPr>
          <a:xfrm>
            <a:off x="3850443" y="9377316"/>
            <a:ext cx="2945659" cy="49363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33</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8280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450eea9f64_0_0:notes"/>
          <p:cNvSpPr>
            <a:spLocks noGrp="1" noRot="1" noChangeAspect="1"/>
          </p:cNvSpPr>
          <p:nvPr>
            <p:ph type="sldImg" idx="2"/>
          </p:nvPr>
        </p:nvSpPr>
        <p:spPr>
          <a:xfrm>
            <a:off x="930275" y="739775"/>
            <a:ext cx="4937125" cy="3703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g450eea9f64_0_0:notes"/>
          <p:cNvSpPr txBox="1">
            <a:spLocks noGrp="1"/>
          </p:cNvSpPr>
          <p:nvPr>
            <p:ph type="body" idx="1"/>
          </p:nvPr>
        </p:nvSpPr>
        <p:spPr>
          <a:xfrm>
            <a:off x="679768" y="4689515"/>
            <a:ext cx="5438140" cy="444269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1200" b="0" i="0" u="none" strike="noStrike" cap="none" dirty="0">
                <a:solidFill>
                  <a:schemeClr val="dk1"/>
                </a:solidFill>
                <a:latin typeface="Calibri"/>
                <a:ea typeface="Calibri"/>
                <a:cs typeface="Calibri"/>
                <a:sym typeface="Calibri"/>
              </a:rPr>
              <a:t>Assieme a questi atenei partner abbiamo creato un tavolo di lavoro virtuale, abbiamo analizzato i LORO processi amministratavi e il LORO modo di lavorare ed è emerso che il modello alla base era  sostanzialmente il medesimo nonostante le evidenti diversità di dimensione e struttura. Il risultato di questo lavoro è la schematizzazione del processo che è stata riportata in questa slide.</a:t>
            </a:r>
            <a:endParaRPr dirty="0"/>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it-IT" sz="1200" b="0" i="0" u="none" strike="noStrike" cap="none" dirty="0">
                <a:solidFill>
                  <a:schemeClr val="dk1"/>
                </a:solidFill>
                <a:latin typeface="Calibri"/>
                <a:ea typeface="Calibri"/>
                <a:cs typeface="Calibri"/>
                <a:sym typeface="Calibri"/>
              </a:rPr>
              <a:t>Ovviamente ora, per motivi di tempo, non possiamo entrare nel dettaglio, ma in questa schematizzazione vengono riportate tutte le fasi di processo e tutti gli attori coinvolti.  Rapidamente, come vedete si parte dalla definizione del bando da parte degli uffici concorsi arrivando sino alla accettazione della posizione da parte dei candidati, passando per le fasi di candidatura, nomina della commissione, valutazione e graduatoria.</a:t>
            </a:r>
            <a:endParaRPr dirty="0"/>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it-IT" sz="1200" b="0" i="0" u="none" strike="noStrike" cap="none" dirty="0">
                <a:solidFill>
                  <a:schemeClr val="dk1"/>
                </a:solidFill>
                <a:latin typeface="Calibri"/>
                <a:ea typeface="Calibri"/>
                <a:cs typeface="Calibri"/>
                <a:sym typeface="Calibri"/>
              </a:rPr>
              <a:t>Presentando questo modello anche ad altre realtà, abbiamo visto che possiamo consideralo generalmente valido tenendo sempre in considerazione alcuni specializzazioni dovute ai diversi regolamenti interni che guidano la gestione dei bandi.</a:t>
            </a:r>
            <a:endParaRPr dirty="0"/>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91" name="Google Shape;91;g450eea9f64_0_0:notes"/>
          <p:cNvSpPr txBox="1">
            <a:spLocks noGrp="1"/>
          </p:cNvSpPr>
          <p:nvPr>
            <p:ph type="ftr" idx="11"/>
          </p:nvPr>
        </p:nvSpPr>
        <p:spPr>
          <a:xfrm>
            <a:off x="0" y="9377316"/>
            <a:ext cx="2945659" cy="493633"/>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92" name="Google Shape;92;g450eea9f64_0_0:notes"/>
          <p:cNvSpPr txBox="1">
            <a:spLocks noGrp="1"/>
          </p:cNvSpPr>
          <p:nvPr>
            <p:ph type="sldNum" idx="12"/>
          </p:nvPr>
        </p:nvSpPr>
        <p:spPr>
          <a:xfrm>
            <a:off x="3850443" y="9377316"/>
            <a:ext cx="2945659" cy="49363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34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8280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 name="PlaceHolder 1"/>
          <p:cNvSpPr>
            <a:spLocks noGrp="1" noRot="1" noChangeAspect="1"/>
          </p:cNvSpPr>
          <p:nvPr>
            <p:ph type="sldImg"/>
          </p:nvPr>
        </p:nvSpPr>
        <p:spPr>
          <a:xfrm>
            <a:off x="930275" y="739775"/>
            <a:ext cx="4937125" cy="3703638"/>
          </a:xfrm>
          <a:prstGeom prst="rect">
            <a:avLst/>
          </a:prstGeom>
        </p:spPr>
      </p:sp>
      <p:sp>
        <p:nvSpPr>
          <p:cNvPr id="443" name="PlaceHolder 2"/>
          <p:cNvSpPr>
            <a:spLocks noGrp="1"/>
          </p:cNvSpPr>
          <p:nvPr>
            <p:ph type="body"/>
          </p:nvPr>
        </p:nvSpPr>
        <p:spPr>
          <a:xfrm>
            <a:off x="679769" y="4689518"/>
            <a:ext cx="5437783" cy="4442308"/>
          </a:xfrm>
          <a:prstGeom prst="rect">
            <a:avLst/>
          </a:prstGeom>
        </p:spPr>
        <p:txBody>
          <a:bodyPr/>
          <a:lstStyle/>
          <a:p>
            <a:endParaRPr lang="en-US" sz="2000" b="0" strike="noStrike" spc="-1">
              <a:latin typeface="Arial"/>
            </a:endParaRPr>
          </a:p>
        </p:txBody>
      </p:sp>
      <p:sp>
        <p:nvSpPr>
          <p:cNvPr id="444" name="TextShape 3"/>
          <p:cNvSpPr txBox="1"/>
          <p:nvPr/>
        </p:nvSpPr>
        <p:spPr>
          <a:xfrm>
            <a:off x="0" y="9377477"/>
            <a:ext cx="2945302" cy="493244"/>
          </a:xfrm>
          <a:prstGeom prst="rect">
            <a:avLst/>
          </a:prstGeom>
          <a:noFill/>
          <a:ln>
            <a:noFill/>
          </a:ln>
        </p:spPr>
        <p:txBody>
          <a:bodyPr anchor="b"/>
          <a:lstStyle/>
          <a:p>
            <a:endParaRPr lang="en-US" sz="2400" b="0" strike="noStrike" spc="-1">
              <a:latin typeface="Times New Roman"/>
            </a:endParaRPr>
          </a:p>
        </p:txBody>
      </p:sp>
      <p:sp>
        <p:nvSpPr>
          <p:cNvPr id="445" name="TextShape 4"/>
          <p:cNvSpPr txBox="1"/>
          <p:nvPr/>
        </p:nvSpPr>
        <p:spPr>
          <a:xfrm>
            <a:off x="3850589" y="9377477"/>
            <a:ext cx="2945302" cy="493244"/>
          </a:xfrm>
          <a:prstGeom prst="rect">
            <a:avLst/>
          </a:prstGeom>
          <a:noFill/>
          <a:ln>
            <a:noFill/>
          </a:ln>
        </p:spPr>
        <p:txBody>
          <a:bodyPr anchor="b"/>
          <a:lstStyle/>
          <a:p>
            <a:pPr algn="r">
              <a:lnSpc>
                <a:spcPct val="100000"/>
              </a:lnSpc>
            </a:pPr>
            <a:fld id="{E67F66D4-35FE-468E-8147-227147ADEFBE}" type="slidenum">
              <a:rPr lang="en-US" sz="1200" b="0" strike="noStrike" spc="-1">
                <a:solidFill>
                  <a:srgbClr val="000000"/>
                </a:solidFill>
                <a:latin typeface="+mn-lt"/>
                <a:ea typeface="+mn-ea"/>
              </a:rPr>
              <a:t>3</a:t>
            </a:fld>
            <a:endParaRPr lang="en-US" sz="1200" b="0" strike="noStrike" spc="-1">
              <a:latin typeface="Times New Roman"/>
            </a:endParaRPr>
          </a:p>
        </p:txBody>
      </p:sp>
    </p:spTree>
    <p:extLst>
      <p:ext uri="{BB962C8B-B14F-4D97-AF65-F5344CB8AC3E}">
        <p14:creationId xmlns:p14="http://schemas.microsoft.com/office/powerpoint/2010/main" val="23119151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 name="PlaceHolder 1"/>
          <p:cNvSpPr>
            <a:spLocks noGrp="1" noRot="1" noChangeAspect="1"/>
          </p:cNvSpPr>
          <p:nvPr>
            <p:ph type="sldImg"/>
          </p:nvPr>
        </p:nvSpPr>
        <p:spPr>
          <a:xfrm>
            <a:off x="930275" y="739775"/>
            <a:ext cx="4937125" cy="3703638"/>
          </a:xfrm>
          <a:prstGeom prst="rect">
            <a:avLst/>
          </a:prstGeom>
        </p:spPr>
      </p:sp>
      <p:sp>
        <p:nvSpPr>
          <p:cNvPr id="440" name="PlaceHolder 2"/>
          <p:cNvSpPr>
            <a:spLocks noGrp="1"/>
          </p:cNvSpPr>
          <p:nvPr>
            <p:ph type="body"/>
          </p:nvPr>
        </p:nvSpPr>
        <p:spPr>
          <a:xfrm>
            <a:off x="679769" y="4689515"/>
            <a:ext cx="5437783" cy="4442309"/>
          </a:xfrm>
          <a:prstGeom prst="rect">
            <a:avLst/>
          </a:prstGeom>
        </p:spPr>
        <p:txBody>
          <a:bodyPr/>
          <a:lstStyle/>
          <a:p>
            <a:endParaRPr lang="en-US" sz="2000" b="0" strike="noStrike" spc="-1">
              <a:latin typeface="Arial"/>
            </a:endParaRPr>
          </a:p>
        </p:txBody>
      </p:sp>
      <p:sp>
        <p:nvSpPr>
          <p:cNvPr id="441" name="TextShape 3"/>
          <p:cNvSpPr txBox="1"/>
          <p:nvPr/>
        </p:nvSpPr>
        <p:spPr>
          <a:xfrm>
            <a:off x="3850589" y="9377476"/>
            <a:ext cx="2945302" cy="493244"/>
          </a:xfrm>
          <a:prstGeom prst="rect">
            <a:avLst/>
          </a:prstGeom>
          <a:noFill/>
          <a:ln>
            <a:noFill/>
          </a:ln>
        </p:spPr>
        <p:txBody>
          <a:bodyPr anchor="b"/>
          <a:lstStyle/>
          <a:p>
            <a:pPr algn="r">
              <a:lnSpc>
                <a:spcPct val="100000"/>
              </a:lnSpc>
            </a:pPr>
            <a:fld id="{48737B57-B584-4F45-9369-2013B87CB073}" type="slidenum">
              <a:rPr lang="en-US" sz="1200" b="0" strike="noStrike" spc="-1">
                <a:solidFill>
                  <a:srgbClr val="000000"/>
                </a:solidFill>
                <a:latin typeface="Calibri"/>
              </a:rPr>
              <a:t>5</a:t>
            </a:fld>
            <a:endParaRPr lang="en-US" sz="1200" b="0" strike="noStrike" spc="-1">
              <a:latin typeface="Times New Roman"/>
            </a:endParaRPr>
          </a:p>
        </p:txBody>
      </p:sp>
    </p:spTree>
    <p:extLst>
      <p:ext uri="{BB962C8B-B14F-4D97-AF65-F5344CB8AC3E}">
        <p14:creationId xmlns:p14="http://schemas.microsoft.com/office/powerpoint/2010/main" val="4185214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7:notes"/>
          <p:cNvSpPr txBox="1">
            <a:spLocks noGrp="1"/>
          </p:cNvSpPr>
          <p:nvPr>
            <p:ph type="body" idx="1"/>
          </p:nvPr>
        </p:nvSpPr>
        <p:spPr>
          <a:xfrm>
            <a:off x="679768" y="4689515"/>
            <a:ext cx="5438140" cy="444269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7:notes"/>
          <p:cNvSpPr>
            <a:spLocks noGrp="1" noRot="1" noChangeAspect="1"/>
          </p:cNvSpPr>
          <p:nvPr>
            <p:ph type="sldImg" idx="2"/>
          </p:nvPr>
        </p:nvSpPr>
        <p:spPr>
          <a:xfrm>
            <a:off x="930275" y="739775"/>
            <a:ext cx="4937125" cy="3703638"/>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24814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PlaceHolder 1"/>
          <p:cNvSpPr>
            <a:spLocks noGrp="1" noRot="1" noChangeAspect="1"/>
          </p:cNvSpPr>
          <p:nvPr>
            <p:ph type="sldImg"/>
          </p:nvPr>
        </p:nvSpPr>
        <p:spPr>
          <a:xfrm>
            <a:off x="930275" y="739775"/>
            <a:ext cx="4937125" cy="3703638"/>
          </a:xfrm>
          <a:prstGeom prst="rect">
            <a:avLst/>
          </a:prstGeom>
        </p:spPr>
      </p:sp>
      <p:sp>
        <p:nvSpPr>
          <p:cNvPr id="447" name="PlaceHolder 2"/>
          <p:cNvSpPr>
            <a:spLocks noGrp="1"/>
          </p:cNvSpPr>
          <p:nvPr>
            <p:ph type="body"/>
          </p:nvPr>
        </p:nvSpPr>
        <p:spPr>
          <a:xfrm>
            <a:off x="679769" y="4689515"/>
            <a:ext cx="5437783" cy="4442309"/>
          </a:xfrm>
          <a:prstGeom prst="rect">
            <a:avLst/>
          </a:prstGeom>
        </p:spPr>
        <p:txBody>
          <a:bodyPr/>
          <a:lstStyle/>
          <a:p>
            <a:endParaRPr lang="en-US" sz="2000" b="0" strike="noStrike" spc="-1">
              <a:latin typeface="Arial"/>
            </a:endParaRPr>
          </a:p>
        </p:txBody>
      </p:sp>
      <p:sp>
        <p:nvSpPr>
          <p:cNvPr id="448" name="TextShape 3"/>
          <p:cNvSpPr txBox="1"/>
          <p:nvPr/>
        </p:nvSpPr>
        <p:spPr>
          <a:xfrm>
            <a:off x="0" y="9377476"/>
            <a:ext cx="2945302" cy="493244"/>
          </a:xfrm>
          <a:prstGeom prst="rect">
            <a:avLst/>
          </a:prstGeom>
          <a:noFill/>
          <a:ln>
            <a:noFill/>
          </a:ln>
        </p:spPr>
        <p:txBody>
          <a:bodyPr anchor="b"/>
          <a:lstStyle/>
          <a:p>
            <a:endParaRPr lang="en-US" sz="2400" b="0" strike="noStrike" spc="-1">
              <a:latin typeface="Times New Roman"/>
            </a:endParaRPr>
          </a:p>
        </p:txBody>
      </p:sp>
      <p:sp>
        <p:nvSpPr>
          <p:cNvPr id="449" name="TextShape 4"/>
          <p:cNvSpPr txBox="1"/>
          <p:nvPr/>
        </p:nvSpPr>
        <p:spPr>
          <a:xfrm>
            <a:off x="3850589" y="9377476"/>
            <a:ext cx="2945302" cy="493244"/>
          </a:xfrm>
          <a:prstGeom prst="rect">
            <a:avLst/>
          </a:prstGeom>
          <a:noFill/>
          <a:ln>
            <a:noFill/>
          </a:ln>
        </p:spPr>
        <p:txBody>
          <a:bodyPr anchor="b"/>
          <a:lstStyle/>
          <a:p>
            <a:pPr algn="r">
              <a:lnSpc>
                <a:spcPct val="100000"/>
              </a:lnSpc>
            </a:pPr>
            <a:fld id="{DBF5AE7C-95B0-4840-9328-B332EA159208}" type="slidenum">
              <a:rPr lang="en-US" sz="1200" b="0" strike="noStrike" spc="-1">
                <a:solidFill>
                  <a:srgbClr val="000000"/>
                </a:solidFill>
                <a:latin typeface="+mn-lt"/>
                <a:ea typeface="+mn-ea"/>
              </a:rPr>
              <a:t>15</a:t>
            </a:fld>
            <a:endParaRPr lang="en-US" sz="1200" b="0" strike="noStrike" spc="-1">
              <a:latin typeface="Times New Roman"/>
            </a:endParaRPr>
          </a:p>
        </p:txBody>
      </p:sp>
    </p:spTree>
    <p:extLst>
      <p:ext uri="{BB962C8B-B14F-4D97-AF65-F5344CB8AC3E}">
        <p14:creationId xmlns:p14="http://schemas.microsoft.com/office/powerpoint/2010/main" val="3698496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450eea9f64_0_0:notes"/>
          <p:cNvSpPr>
            <a:spLocks noGrp="1" noRot="1" noChangeAspect="1"/>
          </p:cNvSpPr>
          <p:nvPr>
            <p:ph type="sldImg" idx="2"/>
          </p:nvPr>
        </p:nvSpPr>
        <p:spPr>
          <a:xfrm>
            <a:off x="930275" y="739775"/>
            <a:ext cx="4937125" cy="3703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g450eea9f64_0_0:notes"/>
          <p:cNvSpPr txBox="1">
            <a:spLocks noGrp="1"/>
          </p:cNvSpPr>
          <p:nvPr>
            <p:ph type="body" idx="1"/>
          </p:nvPr>
        </p:nvSpPr>
        <p:spPr>
          <a:xfrm>
            <a:off x="679768" y="4689515"/>
            <a:ext cx="5438140" cy="444269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91" name="Google Shape;91;g450eea9f64_0_0:notes"/>
          <p:cNvSpPr txBox="1">
            <a:spLocks noGrp="1"/>
          </p:cNvSpPr>
          <p:nvPr>
            <p:ph type="ftr" idx="11"/>
          </p:nvPr>
        </p:nvSpPr>
        <p:spPr>
          <a:xfrm>
            <a:off x="0" y="9377316"/>
            <a:ext cx="2945659" cy="493633"/>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92" name="Google Shape;92;g450eea9f64_0_0:notes"/>
          <p:cNvSpPr txBox="1">
            <a:spLocks noGrp="1"/>
          </p:cNvSpPr>
          <p:nvPr>
            <p:ph type="sldNum" idx="12"/>
          </p:nvPr>
        </p:nvSpPr>
        <p:spPr>
          <a:xfrm>
            <a:off x="3850443" y="9377316"/>
            <a:ext cx="2945659" cy="49363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63250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DC5016A8-109B-C241-AA58-A46A0AF54143}" type="slidenum">
              <a:rPr lang="it-IT" smtClean="0"/>
              <a:t>20</a:t>
            </a:fld>
            <a:endParaRPr lang="it-IT"/>
          </a:p>
        </p:txBody>
      </p:sp>
    </p:spTree>
    <p:extLst>
      <p:ext uri="{BB962C8B-B14F-4D97-AF65-F5344CB8AC3E}">
        <p14:creationId xmlns:p14="http://schemas.microsoft.com/office/powerpoint/2010/main" val="7458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450eea9f64_0_0:notes"/>
          <p:cNvSpPr>
            <a:spLocks noGrp="1" noRot="1" noChangeAspect="1"/>
          </p:cNvSpPr>
          <p:nvPr>
            <p:ph type="sldImg" idx="2"/>
          </p:nvPr>
        </p:nvSpPr>
        <p:spPr>
          <a:xfrm>
            <a:off x="930275" y="739775"/>
            <a:ext cx="4937125" cy="3703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g450eea9f64_0_0:notes"/>
          <p:cNvSpPr txBox="1">
            <a:spLocks noGrp="1"/>
          </p:cNvSpPr>
          <p:nvPr>
            <p:ph type="body" idx="1"/>
          </p:nvPr>
        </p:nvSpPr>
        <p:spPr>
          <a:xfrm>
            <a:off x="679768" y="4689515"/>
            <a:ext cx="5438140" cy="444269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1200" b="0" i="0" u="none" strike="noStrike" cap="none" dirty="0">
                <a:solidFill>
                  <a:schemeClr val="dk1"/>
                </a:solidFill>
                <a:latin typeface="Calibri"/>
                <a:ea typeface="Calibri"/>
                <a:cs typeface="Calibri"/>
                <a:sym typeface="Calibri"/>
              </a:rPr>
              <a:t>Dettagliare</a:t>
            </a:r>
            <a:r>
              <a:rPr lang="it-IT" sz="1200" b="0" i="0" u="none" strike="noStrike" cap="none" baseline="0" dirty="0">
                <a:solidFill>
                  <a:schemeClr val="dk1"/>
                </a:solidFill>
                <a:latin typeface="Calibri"/>
                <a:ea typeface="Calibri"/>
                <a:cs typeface="Calibri"/>
                <a:sym typeface="Calibri"/>
              </a:rPr>
              <a:t> i report </a:t>
            </a:r>
            <a:r>
              <a:rPr lang="it-IT" sz="1200" b="0" i="0" u="none" strike="noStrike" cap="none" baseline="0" dirty="0" err="1">
                <a:solidFill>
                  <a:schemeClr val="dk1"/>
                </a:solidFill>
                <a:latin typeface="Calibri"/>
                <a:ea typeface="Calibri"/>
                <a:cs typeface="Calibri"/>
                <a:sym typeface="Calibri"/>
              </a:rPr>
              <a:t>timesheet</a:t>
            </a:r>
            <a:r>
              <a:rPr lang="it-IT" sz="1200" b="0" i="0" u="none" strike="noStrike" cap="none" baseline="0" dirty="0">
                <a:solidFill>
                  <a:schemeClr val="dk1"/>
                </a:solidFill>
                <a:latin typeface="Calibri"/>
                <a:ea typeface="Calibri"/>
                <a:cs typeface="Calibri"/>
                <a:sym typeface="Calibri"/>
              </a:rPr>
              <a:t> uno per uno per la persona</a:t>
            </a:r>
            <a:endParaRPr dirty="0"/>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it-IT" sz="1200" b="0" i="0" u="none" strike="noStrike" cap="none" dirty="0">
                <a:solidFill>
                  <a:schemeClr val="dk1"/>
                </a:solidFill>
                <a:latin typeface="Calibri"/>
                <a:ea typeface="Calibri"/>
                <a:cs typeface="Calibri"/>
                <a:sym typeface="Calibri"/>
              </a:rPr>
              <a:t>Ovviamente ora, per motivi di tempo, non possiamo entrare nel dettaglio, ma in questa schematizzazione vengono riportate tutte le fasi di processo e tutti gli attori coinvolti.  Rapidamente, come vedete si parte dalla definizione del bando da parte degli uffici concorsi arrivando sino alla accettazione della posizione da parte dei candidati, passando per le fasi di candidatura, nomina della commissione, valutazione e graduatoria.</a:t>
            </a:r>
            <a:endParaRPr dirty="0"/>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it-IT" sz="1200" b="0" i="0" u="none" strike="noStrike" cap="none" dirty="0">
                <a:solidFill>
                  <a:schemeClr val="dk1"/>
                </a:solidFill>
                <a:latin typeface="Calibri"/>
                <a:ea typeface="Calibri"/>
                <a:cs typeface="Calibri"/>
                <a:sym typeface="Calibri"/>
              </a:rPr>
              <a:t>Presentando questo modello anche ad altre realtà, abbiamo visto che possiamo consideralo generalmente valido tenendo sempre in considerazione alcuni specializzazioni dovute ai diversi regolamenti interni che guidano la gestione dei bandi.</a:t>
            </a:r>
            <a:endParaRPr dirty="0"/>
          </a:p>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91" name="Google Shape;91;g450eea9f64_0_0:notes"/>
          <p:cNvSpPr txBox="1">
            <a:spLocks noGrp="1"/>
          </p:cNvSpPr>
          <p:nvPr>
            <p:ph type="ftr" idx="11"/>
          </p:nvPr>
        </p:nvSpPr>
        <p:spPr>
          <a:xfrm>
            <a:off x="0" y="9377316"/>
            <a:ext cx="2945659" cy="493633"/>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92" name="Google Shape;92;g450eea9f64_0_0:notes"/>
          <p:cNvSpPr txBox="1">
            <a:spLocks noGrp="1"/>
          </p:cNvSpPr>
          <p:nvPr>
            <p:ph type="sldNum" idx="12"/>
          </p:nvPr>
        </p:nvSpPr>
        <p:spPr>
          <a:xfrm>
            <a:off x="3850443" y="9377316"/>
            <a:ext cx="2945659" cy="49363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21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126014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450eea9f64_0_0:notes"/>
          <p:cNvSpPr>
            <a:spLocks noGrp="1" noRot="1" noChangeAspect="1"/>
          </p:cNvSpPr>
          <p:nvPr>
            <p:ph type="sldImg" idx="2"/>
          </p:nvPr>
        </p:nvSpPr>
        <p:spPr>
          <a:xfrm>
            <a:off x="930275" y="739775"/>
            <a:ext cx="4937125" cy="370363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g450eea9f64_0_0:notes"/>
          <p:cNvSpPr txBox="1">
            <a:spLocks noGrp="1"/>
          </p:cNvSpPr>
          <p:nvPr>
            <p:ph type="body" idx="1"/>
          </p:nvPr>
        </p:nvSpPr>
        <p:spPr>
          <a:xfrm>
            <a:off x="679768" y="4689515"/>
            <a:ext cx="5438140" cy="444269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it-IT" sz="1200" b="0" i="0" u="none" strike="noStrike" cap="none">
                <a:solidFill>
                  <a:schemeClr val="dk1"/>
                </a:solidFill>
                <a:latin typeface="Calibri"/>
                <a:ea typeface="Calibri"/>
                <a:cs typeface="Calibri"/>
                <a:sym typeface="Calibri"/>
              </a:rPr>
              <a:t>Assieme a questi atenei partner abbiamo creato un tavolo di lavoro virtuale, abbiamo analizzato i LORO processi amministratavi e il LORO modo di lavorare ed è emerso che il modello alla base era  sostanzialmente il medesimo nonostante le evidenti diversità di dimensione e struttura. Il risultato di questo lavoro è la schematizzazione del processo che è stata riportata in questa slide.</a:t>
            </a:r>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it-IT" sz="1200" b="0" i="0" u="none" strike="noStrike" cap="none">
                <a:solidFill>
                  <a:schemeClr val="dk1"/>
                </a:solidFill>
                <a:latin typeface="Calibri"/>
                <a:ea typeface="Calibri"/>
                <a:cs typeface="Calibri"/>
                <a:sym typeface="Calibri"/>
              </a:rPr>
              <a:t>Ovviamente ora, per motivi di tempo, non possiamo entrare nel dettaglio, ma in questa schematizzazione vengono riportate tutte le fasi di processo e tutti gli attori coinvolti.  Rapidamente, come vedete si parte dalla definizione del bando da parte degli uffici concorsi arrivando sino alla accettazione della posizione da parte dei candidati, passando per le fasi di candidatura, nomina della commissione, valutazione e graduatoria.</a:t>
            </a:r>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it-IT" sz="1200" b="0" i="0" u="none" strike="noStrike" cap="none">
                <a:solidFill>
                  <a:schemeClr val="dk1"/>
                </a:solidFill>
                <a:latin typeface="Calibri"/>
                <a:ea typeface="Calibri"/>
                <a:cs typeface="Calibri"/>
                <a:sym typeface="Calibri"/>
              </a:rPr>
              <a:t>Presentando questo modello anche ad altre realtà, abbiamo visto che possiamo consideralo generalmente valido tenendo sempre in considerazione alcuni specializzazioni dovute ai diversi regolamenti interni che guidano la gestione dei bandi.</a:t>
            </a:r>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91" name="Google Shape;91;g450eea9f64_0_0:notes"/>
          <p:cNvSpPr txBox="1">
            <a:spLocks noGrp="1"/>
          </p:cNvSpPr>
          <p:nvPr>
            <p:ph type="ftr" idx="11"/>
          </p:nvPr>
        </p:nvSpPr>
        <p:spPr>
          <a:xfrm>
            <a:off x="0" y="9377316"/>
            <a:ext cx="2945659" cy="493633"/>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92" name="Google Shape;92;g450eea9f64_0_0:notes"/>
          <p:cNvSpPr txBox="1">
            <a:spLocks noGrp="1"/>
          </p:cNvSpPr>
          <p:nvPr>
            <p:ph type="sldNum" idx="12"/>
          </p:nvPr>
        </p:nvSpPr>
        <p:spPr>
          <a:xfrm>
            <a:off x="3850443" y="9377316"/>
            <a:ext cx="2945659" cy="493633"/>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27</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82632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524DB09A-CD4C-48CD-9DF9-715A2A110958}" type="datetime1">
              <a:rPr lang="it-IT" smtClean="0"/>
              <a:t>24/11/2021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89818BB-026E-B045-9149-3EE600410FF9}" type="slidenum">
              <a:rPr lang="it-IT" smtClean="0"/>
              <a:t>‹N›</a:t>
            </a:fld>
            <a:endParaRPr lang="it-IT"/>
          </a:p>
        </p:txBody>
      </p:sp>
    </p:spTree>
    <p:extLst>
      <p:ext uri="{BB962C8B-B14F-4D97-AF65-F5344CB8AC3E}">
        <p14:creationId xmlns:p14="http://schemas.microsoft.com/office/powerpoint/2010/main" val="2410848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C17377DB-6F43-4B94-A60D-F56B5BD225E5}" type="datetime1">
              <a:rPr lang="it-IT" smtClean="0"/>
              <a:t>24/11/2021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89818BB-026E-B045-9149-3EE600410FF9}" type="slidenum">
              <a:rPr lang="it-IT" smtClean="0"/>
              <a:t>‹N›</a:t>
            </a:fld>
            <a:endParaRPr lang="it-IT"/>
          </a:p>
        </p:txBody>
      </p:sp>
    </p:spTree>
    <p:extLst>
      <p:ext uri="{BB962C8B-B14F-4D97-AF65-F5344CB8AC3E}">
        <p14:creationId xmlns:p14="http://schemas.microsoft.com/office/powerpoint/2010/main" val="26773619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A56AC01F-46E5-44A3-9D22-5533A3974891}" type="datetime1">
              <a:rPr lang="it-IT" smtClean="0"/>
              <a:t>24/11/2021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89818BB-026E-B045-9149-3EE600410FF9}" type="slidenum">
              <a:rPr lang="it-IT" smtClean="0"/>
              <a:t>‹N›</a:t>
            </a:fld>
            <a:endParaRPr lang="it-IT"/>
          </a:p>
        </p:txBody>
      </p:sp>
    </p:spTree>
    <p:extLst>
      <p:ext uri="{BB962C8B-B14F-4D97-AF65-F5344CB8AC3E}">
        <p14:creationId xmlns:p14="http://schemas.microsoft.com/office/powerpoint/2010/main" val="962431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ESTO PUNTO ELENCO">
  <p:cSld name="TESTO PUNTO ELENCO">
    <p:spTree>
      <p:nvGrpSpPr>
        <p:cNvPr id="1" name="Shape 25"/>
        <p:cNvGrpSpPr/>
        <p:nvPr/>
      </p:nvGrpSpPr>
      <p:grpSpPr>
        <a:xfrm>
          <a:off x="0" y="0"/>
          <a:ext cx="0" cy="0"/>
          <a:chOff x="0" y="0"/>
          <a:chExt cx="0" cy="0"/>
        </a:xfrm>
      </p:grpSpPr>
      <p:sp>
        <p:nvSpPr>
          <p:cNvPr id="26" name="Google Shape;26;p4"/>
          <p:cNvSpPr txBox="1">
            <a:spLocks noGrp="1"/>
          </p:cNvSpPr>
          <p:nvPr>
            <p:ph type="body" idx="1"/>
          </p:nvPr>
        </p:nvSpPr>
        <p:spPr>
          <a:xfrm>
            <a:off x="467544" y="1628800"/>
            <a:ext cx="8229600" cy="4525963"/>
          </a:xfrm>
          <a:prstGeom prst="rect">
            <a:avLst/>
          </a:prstGeom>
          <a:noFill/>
          <a:ln>
            <a:noFill/>
          </a:ln>
        </p:spPr>
        <p:txBody>
          <a:bodyPr spcFirstLastPara="1" wrap="square" lIns="91425" tIns="45700" rIns="91425" bIns="45700" anchor="t" anchorCtr="0"/>
          <a:lstStyle>
            <a:lvl1pPr marL="457200" marR="0" lvl="0" indent="-381000" algn="l" rtl="0">
              <a:spcBef>
                <a:spcPts val="480"/>
              </a:spcBef>
              <a:spcAft>
                <a:spcPts val="0"/>
              </a:spcAft>
              <a:buClr>
                <a:srgbClr val="006EB6"/>
              </a:buClr>
              <a:buSzPts val="2400"/>
              <a:buFont typeface="Noto Sans Symbols"/>
              <a:buChar char="▪"/>
              <a:defRPr sz="2400" b="0" i="0" u="none" strike="noStrike" cap="none">
                <a:solidFill>
                  <a:schemeClr val="dk1"/>
                </a:solidFill>
                <a:latin typeface="Arial"/>
                <a:ea typeface="Arial"/>
                <a:cs typeface="Arial"/>
                <a:sym typeface="Arial"/>
              </a:defRPr>
            </a:lvl1pPr>
            <a:lvl2pPr marL="914400" marR="0" lvl="1" indent="-355600" algn="l" rtl="0">
              <a:spcBef>
                <a:spcPts val="400"/>
              </a:spcBef>
              <a:spcAft>
                <a:spcPts val="0"/>
              </a:spcAft>
              <a:buClr>
                <a:srgbClr val="006EB6"/>
              </a:buClr>
              <a:buSzPts val="2000"/>
              <a:buFont typeface="Noto Sans Symbols"/>
              <a:buChar char="▪"/>
              <a:defRPr sz="2000" b="0" i="0" u="none" strike="noStrike" cap="none">
                <a:solidFill>
                  <a:schemeClr val="dk1"/>
                </a:solidFill>
                <a:latin typeface="Arial"/>
                <a:ea typeface="Arial"/>
                <a:cs typeface="Arial"/>
                <a:sym typeface="Arial"/>
              </a:defRPr>
            </a:lvl2pPr>
            <a:lvl3pPr marL="1371600" marR="0" lvl="2" indent="-330200" algn="l" rtl="0">
              <a:spcBef>
                <a:spcPts val="320"/>
              </a:spcBef>
              <a:spcAft>
                <a:spcPts val="0"/>
              </a:spcAft>
              <a:buClr>
                <a:srgbClr val="006EB6"/>
              </a:buClr>
              <a:buSzPts val="1600"/>
              <a:buFont typeface="Noto Sans Symbols"/>
              <a:buChar char="▪"/>
              <a:defRPr sz="1600" b="0" i="0" u="none" strike="noStrike" cap="none">
                <a:solidFill>
                  <a:schemeClr val="dk1"/>
                </a:solidFill>
                <a:latin typeface="Arial"/>
                <a:ea typeface="Arial"/>
                <a:cs typeface="Arial"/>
                <a:sym typeface="Arial"/>
              </a:defRPr>
            </a:lvl3pPr>
            <a:lvl4pPr marL="1828800" marR="0" lvl="3" indent="-317500" algn="l" rtl="0">
              <a:spcBef>
                <a:spcPts val="280"/>
              </a:spcBef>
              <a:spcAft>
                <a:spcPts val="0"/>
              </a:spcAft>
              <a:buClr>
                <a:srgbClr val="006EB6"/>
              </a:buClr>
              <a:buSzPts val="1400"/>
              <a:buFont typeface="Noto Sans Symbols"/>
              <a:buChar char="▪"/>
              <a:defRPr sz="1400" b="0" i="0" u="none" strike="noStrike" cap="none">
                <a:solidFill>
                  <a:schemeClr val="dk1"/>
                </a:solidFill>
                <a:latin typeface="Arial"/>
                <a:ea typeface="Arial"/>
                <a:cs typeface="Arial"/>
                <a:sym typeface="Arial"/>
              </a:defRPr>
            </a:lvl4pPr>
            <a:lvl5pPr marL="2286000" marR="0" lvl="4" indent="-317500" algn="l" rtl="0">
              <a:spcBef>
                <a:spcPts val="280"/>
              </a:spcBef>
              <a:spcAft>
                <a:spcPts val="0"/>
              </a:spcAft>
              <a:buClr>
                <a:srgbClr val="006EB6"/>
              </a:buClr>
              <a:buSzPts val="1400"/>
              <a:buFont typeface="Noto Sans Symbols"/>
              <a:buChar char="▪"/>
              <a:defRPr sz="1400" b="0" i="0" u="none" strike="noStrike" cap="none">
                <a:solidFill>
                  <a:schemeClr val="dk1"/>
                </a:solidFill>
                <a:latin typeface="Arial"/>
                <a:ea typeface="Arial"/>
                <a:cs typeface="Arial"/>
                <a:sym typeface="Arial"/>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7" name="Google Shape;27;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Dosis"/>
                <a:ea typeface="Dosis"/>
                <a:cs typeface="Dosis"/>
                <a:sym typeface="Dosis"/>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8" name="Google Shape;28;p4"/>
          <p:cNvSpPr txBox="1">
            <a:spLocks noGrp="1"/>
          </p:cNvSpPr>
          <p:nvPr>
            <p:ph type="title"/>
          </p:nvPr>
        </p:nvSpPr>
        <p:spPr>
          <a:xfrm>
            <a:off x="467544" y="0"/>
            <a:ext cx="8229600" cy="836712"/>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200"/>
              <a:buFont typeface="Dosis"/>
              <a:buNone/>
              <a:defRPr sz="3200" b="0" i="0" u="none" strike="noStrike" cap="none">
                <a:solidFill>
                  <a:schemeClr val="lt1"/>
                </a:solidFill>
                <a:latin typeface="Dosis"/>
                <a:ea typeface="Dosis"/>
                <a:cs typeface="Dosis"/>
                <a:sym typeface="Dosi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25559810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OLO E FOOTER">
  <p:cSld name="TITOLO E FOOTER">
    <p:spTree>
      <p:nvGrpSpPr>
        <p:cNvPr id="1" name="Shape 29"/>
        <p:cNvGrpSpPr/>
        <p:nvPr/>
      </p:nvGrpSpPr>
      <p:grpSpPr>
        <a:xfrm>
          <a:off x="0" y="0"/>
          <a:ext cx="0" cy="0"/>
          <a:chOff x="0" y="0"/>
          <a:chExt cx="0" cy="0"/>
        </a:xfrm>
      </p:grpSpPr>
      <p:sp>
        <p:nvSpPr>
          <p:cNvPr id="30" name="Google Shape;30;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Dosis"/>
                <a:ea typeface="Dosis"/>
                <a:cs typeface="Dosis"/>
                <a:sym typeface="Dosis"/>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1" name="Google Shape;31;p5"/>
          <p:cNvSpPr txBox="1">
            <a:spLocks noGrp="1"/>
          </p:cNvSpPr>
          <p:nvPr>
            <p:ph type="title"/>
          </p:nvPr>
        </p:nvSpPr>
        <p:spPr>
          <a:xfrm>
            <a:off x="467544" y="0"/>
            <a:ext cx="8229600" cy="836712"/>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Clr>
                <a:schemeClr val="lt1"/>
              </a:buClr>
              <a:buSzPts val="3200"/>
              <a:buFont typeface="Dosis"/>
              <a:buNone/>
              <a:defRPr sz="3200" b="0" i="0" u="none" strike="noStrike" cap="none">
                <a:solidFill>
                  <a:schemeClr val="lt1"/>
                </a:solidFill>
                <a:latin typeface="Dosis"/>
                <a:ea typeface="Dosis"/>
                <a:cs typeface="Dosis"/>
                <a:sym typeface="Dosi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extLst>
      <p:ext uri="{BB962C8B-B14F-4D97-AF65-F5344CB8AC3E}">
        <p14:creationId xmlns:p14="http://schemas.microsoft.com/office/powerpoint/2010/main" val="3763589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8F77EFA6-0086-42DC-BDB1-C46B2FDC289F}" type="datetime1">
              <a:rPr lang="it-IT" smtClean="0"/>
              <a:t>24/11/2021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89818BB-026E-B045-9149-3EE600410FF9}" type="slidenum">
              <a:rPr lang="it-IT" smtClean="0"/>
              <a:t>‹N›</a:t>
            </a:fld>
            <a:endParaRPr lang="it-IT"/>
          </a:p>
        </p:txBody>
      </p:sp>
    </p:spTree>
    <p:extLst>
      <p:ext uri="{BB962C8B-B14F-4D97-AF65-F5344CB8AC3E}">
        <p14:creationId xmlns:p14="http://schemas.microsoft.com/office/powerpoint/2010/main" val="3950340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99F56FB6-27AC-4CBB-BE79-B0D5F87911DB}" type="datetime1">
              <a:rPr lang="it-IT" smtClean="0"/>
              <a:t>24/11/2021</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89818BB-026E-B045-9149-3EE600410FF9}" type="slidenum">
              <a:rPr lang="it-IT" smtClean="0"/>
              <a:t>‹N›</a:t>
            </a:fld>
            <a:endParaRPr lang="it-IT"/>
          </a:p>
        </p:txBody>
      </p:sp>
    </p:spTree>
    <p:extLst>
      <p:ext uri="{BB962C8B-B14F-4D97-AF65-F5344CB8AC3E}">
        <p14:creationId xmlns:p14="http://schemas.microsoft.com/office/powerpoint/2010/main" val="1914118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E91C6796-5583-41AF-9912-FCFF54875574}" type="datetime1">
              <a:rPr lang="it-IT" smtClean="0"/>
              <a:t>24/11/2021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89818BB-026E-B045-9149-3EE600410FF9}" type="slidenum">
              <a:rPr lang="it-IT" smtClean="0"/>
              <a:t>‹N›</a:t>
            </a:fld>
            <a:endParaRPr lang="it-IT"/>
          </a:p>
        </p:txBody>
      </p:sp>
    </p:spTree>
    <p:extLst>
      <p:ext uri="{BB962C8B-B14F-4D97-AF65-F5344CB8AC3E}">
        <p14:creationId xmlns:p14="http://schemas.microsoft.com/office/powerpoint/2010/main" val="379472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651BE32E-CBC0-4173-9F96-1D7BC2F8C0A0}" type="datetime1">
              <a:rPr lang="it-IT" smtClean="0"/>
              <a:t>24/11/2021</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89818BB-026E-B045-9149-3EE600410FF9}" type="slidenum">
              <a:rPr lang="it-IT" smtClean="0"/>
              <a:t>‹N›</a:t>
            </a:fld>
            <a:endParaRPr lang="it-IT"/>
          </a:p>
        </p:txBody>
      </p:sp>
    </p:spTree>
    <p:extLst>
      <p:ext uri="{BB962C8B-B14F-4D97-AF65-F5344CB8AC3E}">
        <p14:creationId xmlns:p14="http://schemas.microsoft.com/office/powerpoint/2010/main" val="3940041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9AE94E48-3FA6-49CE-ABF8-FA4E3E42FD39}" type="datetime1">
              <a:rPr lang="it-IT" smtClean="0"/>
              <a:t>24/11/2021</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89818BB-026E-B045-9149-3EE600410FF9}" type="slidenum">
              <a:rPr lang="it-IT" smtClean="0"/>
              <a:t>‹N›</a:t>
            </a:fld>
            <a:endParaRPr lang="it-IT"/>
          </a:p>
        </p:txBody>
      </p:sp>
    </p:spTree>
    <p:extLst>
      <p:ext uri="{BB962C8B-B14F-4D97-AF65-F5344CB8AC3E}">
        <p14:creationId xmlns:p14="http://schemas.microsoft.com/office/powerpoint/2010/main" val="1929409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C23A429A-8A25-49A8-8E4A-D8E2F601A6E9}" type="datetime1">
              <a:rPr lang="it-IT" smtClean="0"/>
              <a:t>24/11/2021</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89818BB-026E-B045-9149-3EE600410FF9}" type="slidenum">
              <a:rPr lang="it-IT" smtClean="0"/>
              <a:t>‹N›</a:t>
            </a:fld>
            <a:endParaRPr lang="it-IT"/>
          </a:p>
        </p:txBody>
      </p:sp>
    </p:spTree>
    <p:extLst>
      <p:ext uri="{BB962C8B-B14F-4D97-AF65-F5344CB8AC3E}">
        <p14:creationId xmlns:p14="http://schemas.microsoft.com/office/powerpoint/2010/main" val="2677077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2E096772-1645-48DB-9CF0-F7383AF4B950}" type="datetime1">
              <a:rPr lang="it-IT" smtClean="0"/>
              <a:t>24/11/2021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89818BB-026E-B045-9149-3EE600410FF9}" type="slidenum">
              <a:rPr lang="it-IT" smtClean="0"/>
              <a:t>‹N›</a:t>
            </a:fld>
            <a:endParaRPr lang="it-IT"/>
          </a:p>
        </p:txBody>
      </p:sp>
    </p:spTree>
    <p:extLst>
      <p:ext uri="{BB962C8B-B14F-4D97-AF65-F5344CB8AC3E}">
        <p14:creationId xmlns:p14="http://schemas.microsoft.com/office/powerpoint/2010/main" val="1255287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CCA496C6-C536-44F6-B504-34CF323B9103}" type="datetime1">
              <a:rPr lang="it-IT" smtClean="0"/>
              <a:t>24/11/2021</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89818BB-026E-B045-9149-3EE600410FF9}" type="slidenum">
              <a:rPr lang="it-IT" smtClean="0"/>
              <a:t>‹N›</a:t>
            </a:fld>
            <a:endParaRPr lang="it-IT"/>
          </a:p>
        </p:txBody>
      </p:sp>
    </p:spTree>
    <p:extLst>
      <p:ext uri="{BB962C8B-B14F-4D97-AF65-F5344CB8AC3E}">
        <p14:creationId xmlns:p14="http://schemas.microsoft.com/office/powerpoint/2010/main" val="3307735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900A95-919A-4A43-9760-698928ECC303}" type="datetime1">
              <a:rPr lang="it-IT" smtClean="0"/>
              <a:t>24/11/2021</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9818BB-026E-B045-9149-3EE600410FF9}" type="slidenum">
              <a:rPr lang="it-IT" smtClean="0"/>
              <a:t>‹N›</a:t>
            </a:fld>
            <a:endParaRPr lang="it-IT"/>
          </a:p>
        </p:txBody>
      </p:sp>
    </p:spTree>
    <p:extLst>
      <p:ext uri="{BB962C8B-B14F-4D97-AF65-F5344CB8AC3E}">
        <p14:creationId xmlns:p14="http://schemas.microsoft.com/office/powerpoint/2010/main" val="2712236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unina.u-web.cineca.it/appts/" TargetMode="External"/><Relationship Id="rId2" Type="http://schemas.openxmlformats.org/officeDocument/2006/relationships/hyperlink" Target="https://www.u-gov.unina.it/" TargetMode="Externa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1.png"/><Relationship Id="rId5" Type="http://schemas.openxmlformats.org/officeDocument/2006/relationships/image" Target="../media/image5.emf"/><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hyperlink" Target="https://beta4.pp.u-web.cineca.it/appts" TargetMode="External"/><Relationship Id="rId4" Type="http://schemas.openxmlformats.org/officeDocument/2006/relationships/hyperlink" Target="https://unina.u-web.cineca.it/appt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74809" y="2480265"/>
            <a:ext cx="8869191" cy="2677656"/>
          </a:xfrm>
          <a:prstGeom prst="rect">
            <a:avLst/>
          </a:prstGeom>
          <a:noFill/>
        </p:spPr>
        <p:txBody>
          <a:bodyPr wrap="square" rtlCol="0">
            <a:spAutoFit/>
          </a:bodyPr>
          <a:lstStyle/>
          <a:p>
            <a:endParaRPr lang="it-IT" sz="2400" dirty="0">
              <a:latin typeface="Cambria"/>
              <a:cs typeface="Cambria"/>
            </a:endParaRPr>
          </a:p>
          <a:p>
            <a:r>
              <a:rPr lang="it-IT" sz="2400" dirty="0">
                <a:solidFill>
                  <a:schemeClr val="accent1">
                    <a:lumMod val="75000"/>
                  </a:schemeClr>
                </a:solidFill>
                <a:latin typeface="Cambria"/>
                <a:cs typeface="Cambria"/>
              </a:rPr>
              <a:t>1^ fase </a:t>
            </a:r>
            <a:r>
              <a:rPr lang="it-IT" sz="2400" dirty="0">
                <a:solidFill>
                  <a:schemeClr val="accent1">
                    <a:lumMod val="75000"/>
                  </a:schemeClr>
                </a:solidFill>
                <a:latin typeface="Cambria"/>
                <a:cs typeface="Cambria"/>
                <a:sym typeface="Wingdings"/>
              </a:rPr>
              <a:t> </a:t>
            </a:r>
            <a:r>
              <a:rPr lang="it-IT" sz="2400" dirty="0">
                <a:solidFill>
                  <a:schemeClr val="accent1">
                    <a:lumMod val="75000"/>
                  </a:schemeClr>
                </a:solidFill>
                <a:latin typeface="Cambria"/>
                <a:cs typeface="Cambria"/>
              </a:rPr>
              <a:t>U-</a:t>
            </a:r>
            <a:r>
              <a:rPr lang="it-IT" sz="2400" dirty="0" err="1">
                <a:solidFill>
                  <a:schemeClr val="accent1">
                    <a:lumMod val="75000"/>
                  </a:schemeClr>
                </a:solidFill>
                <a:latin typeface="Cambria"/>
                <a:cs typeface="Cambria"/>
              </a:rPr>
              <a:t>Gov</a:t>
            </a:r>
            <a:r>
              <a:rPr lang="it-IT" sz="2400" dirty="0">
                <a:solidFill>
                  <a:schemeClr val="accent1">
                    <a:lumMod val="75000"/>
                  </a:schemeClr>
                </a:solidFill>
                <a:latin typeface="Cambria"/>
                <a:cs typeface="Cambria"/>
              </a:rPr>
              <a:t> Gestione Progetti</a:t>
            </a:r>
            <a:r>
              <a:rPr lang="it-IT" sz="2400" dirty="0">
                <a:solidFill>
                  <a:schemeClr val="tx1">
                    <a:lumMod val="65000"/>
                    <a:lumOff val="35000"/>
                  </a:schemeClr>
                </a:solidFill>
                <a:latin typeface="Cambria"/>
                <a:cs typeface="Cambria"/>
              </a:rPr>
              <a:t> </a:t>
            </a:r>
            <a:r>
              <a:rPr lang="it-IT" sz="2400" dirty="0">
                <a:latin typeface="Cambria"/>
                <a:cs typeface="Cambria"/>
                <a:hlinkClick r:id="rId2"/>
              </a:rPr>
              <a:t>https://www.u-gov.unina.it/</a:t>
            </a:r>
            <a:endParaRPr lang="it-IT" sz="2400" dirty="0">
              <a:latin typeface="Cambria"/>
              <a:cs typeface="Cambria"/>
            </a:endParaRPr>
          </a:p>
          <a:p>
            <a:endParaRPr lang="it-IT" sz="2400" dirty="0">
              <a:latin typeface="Cambria"/>
              <a:cs typeface="Cambria"/>
            </a:endParaRPr>
          </a:p>
          <a:p>
            <a:endParaRPr lang="it-IT" sz="2400" dirty="0">
              <a:latin typeface="Cambria"/>
              <a:cs typeface="Cambria"/>
            </a:endParaRPr>
          </a:p>
          <a:p>
            <a:r>
              <a:rPr lang="it-IT" sz="2400" dirty="0">
                <a:solidFill>
                  <a:srgbClr val="376092"/>
                </a:solidFill>
                <a:latin typeface="Cambria"/>
                <a:cs typeface="Cambria"/>
              </a:rPr>
              <a:t>2^ fase </a:t>
            </a:r>
            <a:r>
              <a:rPr lang="it-IT" sz="2400" dirty="0">
                <a:solidFill>
                  <a:srgbClr val="376092"/>
                </a:solidFill>
                <a:latin typeface="Cambria"/>
                <a:cs typeface="Cambria"/>
                <a:sym typeface="Wingdings"/>
              </a:rPr>
              <a:t> </a:t>
            </a:r>
            <a:r>
              <a:rPr lang="it-IT" sz="2400" dirty="0">
                <a:solidFill>
                  <a:srgbClr val="376092"/>
                </a:solidFill>
                <a:latin typeface="Cambria"/>
                <a:cs typeface="Cambria"/>
              </a:rPr>
              <a:t>U-Web </a:t>
            </a:r>
            <a:r>
              <a:rPr lang="it-IT" sz="2400" dirty="0" err="1">
                <a:solidFill>
                  <a:srgbClr val="376092"/>
                </a:solidFill>
                <a:latin typeface="Cambria"/>
                <a:cs typeface="Cambria"/>
              </a:rPr>
              <a:t>Timesheet</a:t>
            </a:r>
            <a:r>
              <a:rPr lang="it-IT" sz="2400" dirty="0">
                <a:solidFill>
                  <a:srgbClr val="5087F6"/>
                </a:solidFill>
                <a:latin typeface="Cambria"/>
                <a:cs typeface="Cambria"/>
              </a:rPr>
              <a:t> </a:t>
            </a:r>
            <a:r>
              <a:rPr lang="it-IT" sz="2400" dirty="0" err="1">
                <a:latin typeface="Cambria"/>
                <a:cs typeface="Cambria"/>
                <a:hlinkClick r:id="rId3"/>
              </a:rPr>
              <a:t>https</a:t>
            </a:r>
            <a:r>
              <a:rPr lang="it-IT" sz="2400" dirty="0">
                <a:latin typeface="Cambria"/>
                <a:cs typeface="Cambria"/>
                <a:hlinkClick r:id="rId3"/>
              </a:rPr>
              <a:t>://</a:t>
            </a:r>
            <a:r>
              <a:rPr lang="it-IT" sz="2400" dirty="0" err="1">
                <a:latin typeface="Cambria"/>
                <a:cs typeface="Cambria"/>
                <a:hlinkClick r:id="rId3"/>
              </a:rPr>
              <a:t>unina.u-web.cineca.it</a:t>
            </a:r>
            <a:r>
              <a:rPr lang="it-IT" sz="2400" dirty="0">
                <a:latin typeface="Cambria"/>
                <a:cs typeface="Cambria"/>
                <a:hlinkClick r:id="rId3"/>
              </a:rPr>
              <a:t>/</a:t>
            </a:r>
            <a:endParaRPr lang="it-IT" sz="2400" dirty="0">
              <a:latin typeface="Cambria"/>
              <a:cs typeface="Cambria"/>
            </a:endParaRPr>
          </a:p>
          <a:p>
            <a:endParaRPr lang="it-IT" sz="2400" dirty="0">
              <a:latin typeface="Cambria"/>
              <a:cs typeface="Cambria"/>
            </a:endParaRPr>
          </a:p>
          <a:p>
            <a:endParaRPr lang="it-IT" sz="2400" dirty="0">
              <a:latin typeface="Cambria"/>
              <a:cs typeface="Cambria"/>
            </a:endParaRPr>
          </a:p>
        </p:txBody>
      </p:sp>
      <p:sp>
        <p:nvSpPr>
          <p:cNvPr id="4" name="TextShape 3"/>
          <p:cNvSpPr txBox="1"/>
          <p:nvPr/>
        </p:nvSpPr>
        <p:spPr>
          <a:xfrm>
            <a:off x="274809" y="1286433"/>
            <a:ext cx="8229240" cy="836280"/>
          </a:xfrm>
          <a:prstGeom prst="rect">
            <a:avLst/>
          </a:prstGeom>
          <a:noFill/>
          <a:ln>
            <a:noFill/>
          </a:ln>
        </p:spPr>
        <p:txBody>
          <a:bodyPr anchor="ctr"/>
          <a:lstStyle/>
          <a:p>
            <a:pPr algn="ctr">
              <a:lnSpc>
                <a:spcPct val="100000"/>
              </a:lnSpc>
            </a:pPr>
            <a:r>
              <a:rPr lang="it-IT" sz="2800" u="sng" spc="-1" dirty="0">
                <a:solidFill>
                  <a:schemeClr val="tx2">
                    <a:lumMod val="75000"/>
                  </a:schemeClr>
                </a:solidFill>
                <a:latin typeface="Athelas Regular"/>
                <a:cs typeface="Athelas Regular"/>
              </a:rPr>
              <a:t>L’Utilizzo di</a:t>
            </a:r>
            <a:r>
              <a:rPr lang="it-IT" sz="2800" b="0" u="sng" strike="noStrike" spc="-1" dirty="0">
                <a:solidFill>
                  <a:schemeClr val="tx2">
                    <a:lumMod val="75000"/>
                  </a:schemeClr>
                </a:solidFill>
                <a:latin typeface="Athelas Regular"/>
                <a:cs typeface="Athelas Regular"/>
              </a:rPr>
              <a:t> U-Web </a:t>
            </a:r>
            <a:r>
              <a:rPr lang="it-IT" sz="2800" b="0" u="sng" strike="noStrike" spc="-1" dirty="0" err="1">
                <a:solidFill>
                  <a:schemeClr val="tx2">
                    <a:lumMod val="75000"/>
                  </a:schemeClr>
                </a:solidFill>
                <a:latin typeface="Athelas Regular"/>
                <a:cs typeface="Athelas Regular"/>
              </a:rPr>
              <a:t>Timesheet</a:t>
            </a:r>
            <a:endParaRPr lang="it-IT" sz="2800" b="0" u="sng" strike="noStrike" spc="-1" dirty="0">
              <a:solidFill>
                <a:schemeClr val="tx2">
                  <a:lumMod val="75000"/>
                </a:schemeClr>
              </a:solidFill>
              <a:latin typeface="Athelas Regular"/>
              <a:cs typeface="Athelas Regular"/>
            </a:endParaRPr>
          </a:p>
        </p:txBody>
      </p:sp>
      <p:sp>
        <p:nvSpPr>
          <p:cNvPr id="5" name="CasellaDiTesto 4"/>
          <p:cNvSpPr txBox="1"/>
          <p:nvPr/>
        </p:nvSpPr>
        <p:spPr>
          <a:xfrm>
            <a:off x="7841174" y="0"/>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7" name="Immagine 6" descr="Schermata 2020-12-08 alle 12.50.0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8" name="Immagine 6"/>
          <p:cNvPicPr/>
          <p:nvPr/>
        </p:nvPicPr>
        <p:blipFill>
          <a:blip r:embed="rId5"/>
          <a:stretch/>
        </p:blipFill>
        <p:spPr>
          <a:xfrm>
            <a:off x="6978600" y="49316"/>
            <a:ext cx="1044429" cy="950760"/>
          </a:xfrm>
          <a:prstGeom prst="rect">
            <a:avLst/>
          </a:prstGeom>
          <a:ln>
            <a:noFill/>
          </a:ln>
        </p:spPr>
      </p:pic>
      <p:pic>
        <p:nvPicPr>
          <p:cNvPr id="9" name="Picture 27"/>
          <p:cNvPicPr/>
          <p:nvPr/>
        </p:nvPicPr>
        <p:blipFill>
          <a:blip r:embed="rId6"/>
          <a:stretch/>
        </p:blipFill>
        <p:spPr>
          <a:xfrm>
            <a:off x="1221313" y="200289"/>
            <a:ext cx="985700" cy="909996"/>
          </a:xfrm>
          <a:prstGeom prst="rect">
            <a:avLst/>
          </a:prstGeom>
          <a:ln w="9360">
            <a:noFill/>
          </a:ln>
        </p:spPr>
      </p:pic>
      <p:sp>
        <p:nvSpPr>
          <p:cNvPr id="3" name="Segnaposto numero diapositiva 2"/>
          <p:cNvSpPr>
            <a:spLocks noGrp="1"/>
          </p:cNvSpPr>
          <p:nvPr>
            <p:ph type="sldNum" sz="quarter" idx="12"/>
          </p:nvPr>
        </p:nvSpPr>
        <p:spPr/>
        <p:txBody>
          <a:bodyPr/>
          <a:lstStyle/>
          <a:p>
            <a:fld id="{589818BB-026E-B045-9149-3EE600410FF9}" type="slidenum">
              <a:rPr lang="it-IT" smtClean="0"/>
              <a:t>1</a:t>
            </a:fld>
            <a:endParaRPr lang="it-IT"/>
          </a:p>
        </p:txBody>
      </p:sp>
      <p:sp>
        <p:nvSpPr>
          <p:cNvPr id="6" name="CasellaDiTesto 5"/>
          <p:cNvSpPr txBox="1"/>
          <p:nvPr/>
        </p:nvSpPr>
        <p:spPr>
          <a:xfrm>
            <a:off x="1038224" y="5952210"/>
            <a:ext cx="7416243" cy="954107"/>
          </a:xfrm>
          <a:prstGeom prst="rect">
            <a:avLst/>
          </a:prstGeom>
          <a:noFill/>
        </p:spPr>
        <p:txBody>
          <a:bodyPr wrap="square" rtlCol="0">
            <a:spAutoFit/>
          </a:bodyPr>
          <a:lstStyle/>
          <a:p>
            <a:pPr algn="ctr"/>
            <a:r>
              <a:rPr lang="it-IT" sz="1400" i="1" u="sng" dirty="0">
                <a:solidFill>
                  <a:schemeClr val="tx2">
                    <a:lumMod val="75000"/>
                  </a:schemeClr>
                </a:solidFill>
                <a:latin typeface="Cambria"/>
                <a:cs typeface="Cambria"/>
              </a:rPr>
              <a:t> </a:t>
            </a:r>
          </a:p>
          <a:p>
            <a:pPr algn="ctr"/>
            <a:r>
              <a:rPr lang="it-IT" sz="1400" i="1" dirty="0">
                <a:solidFill>
                  <a:schemeClr val="tx2">
                    <a:lumMod val="75000"/>
                  </a:schemeClr>
                </a:solidFill>
                <a:latin typeface="Cambria"/>
                <a:cs typeface="Cambria"/>
              </a:rPr>
              <a:t>Ufficio Supporto all’Individuazione delle Opportunità di Finanziamento </a:t>
            </a:r>
          </a:p>
          <a:p>
            <a:pPr algn="ctr"/>
            <a:r>
              <a:rPr lang="it-IT" sz="1400" i="1" dirty="0">
                <a:solidFill>
                  <a:schemeClr val="tx2">
                    <a:lumMod val="75000"/>
                  </a:schemeClr>
                </a:solidFill>
                <a:latin typeface="Cambria"/>
                <a:cs typeface="Cambria"/>
              </a:rPr>
              <a:t>ed alla Gestione dei Progetti di Ricerca dell’Università degli Studi di Napoli Federico II</a:t>
            </a:r>
          </a:p>
          <a:p>
            <a:pPr algn="ctr"/>
            <a:r>
              <a:rPr lang="it-IT" sz="1400" i="1" u="sng" dirty="0">
                <a:solidFill>
                  <a:schemeClr val="tx2">
                    <a:lumMod val="75000"/>
                  </a:schemeClr>
                </a:solidFill>
                <a:latin typeface="Cambria"/>
                <a:cs typeface="Cambria"/>
              </a:rPr>
              <a:t>Maria La Sala</a:t>
            </a:r>
            <a:endParaRPr lang="it-IT" sz="1400" i="1" dirty="0">
              <a:solidFill>
                <a:schemeClr val="tx2">
                  <a:lumMod val="75000"/>
                </a:schemeClr>
              </a:solidFill>
              <a:latin typeface="Cambria"/>
              <a:cs typeface="Cambria"/>
            </a:endParaRPr>
          </a:p>
        </p:txBody>
      </p:sp>
    </p:spTree>
    <p:extLst>
      <p:ext uri="{BB962C8B-B14F-4D97-AF65-F5344CB8AC3E}">
        <p14:creationId xmlns:p14="http://schemas.microsoft.com/office/powerpoint/2010/main" val="2794923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CustomShape 2"/>
          <p:cNvSpPr/>
          <p:nvPr/>
        </p:nvSpPr>
        <p:spPr>
          <a:xfrm>
            <a:off x="508080" y="1670026"/>
            <a:ext cx="8422440" cy="1748411"/>
          </a:xfrm>
          <a:prstGeom prst="rect">
            <a:avLst/>
          </a:prstGeom>
          <a:solidFill>
            <a:srgbClr val="5087F6"/>
          </a:solidFill>
          <a:ln>
            <a:round/>
          </a:ln>
          <a:effectLst>
            <a:outerShdw blurRad="40000" dist="20000" dir="5400000" rotWithShape="0">
              <a:srgbClr val="000000">
                <a:alpha val="38000"/>
              </a:srgbClr>
            </a:outerShdw>
          </a:effectLst>
        </p:spPr>
        <p:style>
          <a:lnRef idx="3">
            <a:schemeClr val="lt1"/>
          </a:lnRef>
          <a:fillRef idx="1">
            <a:schemeClr val="accent3"/>
          </a:fillRef>
          <a:effectRef idx="1">
            <a:schemeClr val="accent3"/>
          </a:effectRef>
          <a:fontRef idx="minor"/>
        </p:style>
        <p:txBody>
          <a:bodyPr lIns="90000" tIns="45000" rIns="90000" bIns="45000"/>
          <a:lstStyle/>
          <a:p>
            <a:pPr algn="just">
              <a:lnSpc>
                <a:spcPct val="100000"/>
              </a:lnSpc>
              <a:spcBef>
                <a:spcPts val="360"/>
              </a:spcBef>
              <a:buClr>
                <a:srgbClr val="FFFFFF"/>
              </a:buClr>
            </a:pPr>
            <a:r>
              <a:rPr lang="en-US" sz="1600" b="0" strike="noStrike" spc="-1" dirty="0">
                <a:solidFill>
                  <a:srgbClr val="FFFFFF"/>
                </a:solidFill>
                <a:latin typeface="Cambria"/>
                <a:cs typeface="Cambria"/>
              </a:rPr>
              <a:t>La </a:t>
            </a:r>
            <a:r>
              <a:rPr lang="en-US" sz="1600" b="0" strike="noStrike" spc="-1" dirty="0" err="1">
                <a:solidFill>
                  <a:srgbClr val="FFFFFF"/>
                </a:solidFill>
                <a:latin typeface="Cambria"/>
                <a:cs typeface="Cambria"/>
              </a:rPr>
              <a:t>validità</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dei</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progetti</a:t>
            </a:r>
            <a:r>
              <a:rPr lang="en-US" sz="1600" b="0" strike="noStrike" spc="-1" dirty="0">
                <a:solidFill>
                  <a:srgbClr val="FFFFFF"/>
                </a:solidFill>
                <a:latin typeface="Cambria"/>
                <a:cs typeface="Cambria"/>
              </a:rPr>
              <a:t> e </a:t>
            </a:r>
            <a:r>
              <a:rPr lang="en-US" sz="1600" b="0" strike="noStrike" spc="-1" dirty="0" err="1">
                <a:solidFill>
                  <a:srgbClr val="FFFFFF"/>
                </a:solidFill>
                <a:latin typeface="Cambria"/>
                <a:cs typeface="Cambria"/>
              </a:rPr>
              <a:t>dei</a:t>
            </a:r>
            <a:r>
              <a:rPr lang="en-US" sz="1600" b="0" strike="noStrike" spc="-1" dirty="0">
                <a:solidFill>
                  <a:srgbClr val="FFFFFF"/>
                </a:solidFill>
                <a:latin typeface="Cambria"/>
                <a:cs typeface="Cambria"/>
              </a:rPr>
              <a:t> WP </a:t>
            </a:r>
            <a:r>
              <a:rPr lang="en-US" sz="1600" b="0" strike="noStrike" spc="-1" dirty="0" err="1">
                <a:solidFill>
                  <a:srgbClr val="FFFFFF"/>
                </a:solidFill>
                <a:latin typeface="Cambria"/>
                <a:cs typeface="Cambria"/>
              </a:rPr>
              <a:t>viene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definita</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dalle</a:t>
            </a:r>
            <a:r>
              <a:rPr lang="en-US" sz="1600" b="0" strike="noStrike" spc="-1" dirty="0">
                <a:solidFill>
                  <a:srgbClr val="FFFFFF"/>
                </a:solidFill>
                <a:latin typeface="Cambria"/>
                <a:cs typeface="Cambria"/>
              </a:rPr>
              <a:t> date </a:t>
            </a:r>
            <a:r>
              <a:rPr lang="en-US" sz="1600" b="0" strike="noStrike" spc="-1" dirty="0" err="1">
                <a:solidFill>
                  <a:srgbClr val="FFFFFF"/>
                </a:solidFill>
                <a:latin typeface="Cambria"/>
                <a:cs typeface="Cambria"/>
              </a:rPr>
              <a:t>presenti</a:t>
            </a:r>
            <a:r>
              <a:rPr lang="en-US" sz="1600" b="0" strike="noStrike" spc="-1" dirty="0">
                <a:solidFill>
                  <a:srgbClr val="FFFFFF"/>
                </a:solidFill>
                <a:latin typeface="Cambria"/>
                <a:cs typeface="Cambria"/>
              </a:rPr>
              <a:t> in </a:t>
            </a:r>
            <a:r>
              <a:rPr lang="en-US" sz="1600" b="0" strike="noStrike" spc="-1" dirty="0" err="1">
                <a:solidFill>
                  <a:srgbClr val="FFFFFF"/>
                </a:solidFill>
                <a:latin typeface="Cambria"/>
                <a:cs typeface="Cambria"/>
              </a:rPr>
              <a:t>anagrafica</a:t>
            </a:r>
            <a:r>
              <a:rPr lang="en-US" sz="1600" b="0" strike="noStrike" spc="-1" dirty="0">
                <a:solidFill>
                  <a:srgbClr val="FFFFFF"/>
                </a:solidFill>
                <a:latin typeface="Cambria"/>
                <a:cs typeface="Cambria"/>
              </a:rPr>
              <a:t> U-</a:t>
            </a:r>
            <a:r>
              <a:rPr lang="en-US" sz="1600" b="0" strike="noStrike" spc="-1" dirty="0" err="1">
                <a:solidFill>
                  <a:srgbClr val="FFFFFF"/>
                </a:solidFill>
                <a:latin typeface="Cambria"/>
                <a:cs typeface="Cambria"/>
              </a:rPr>
              <a:t>Gov</a:t>
            </a:r>
            <a:r>
              <a:rPr lang="en-US" sz="1600" b="0" strike="noStrike" spc="-1" dirty="0">
                <a:solidFill>
                  <a:srgbClr val="FFFFFF"/>
                </a:solidFill>
                <a:latin typeface="Cambria"/>
                <a:cs typeface="Cambria"/>
              </a:rPr>
              <a:t> PJ secondo </a:t>
            </a:r>
            <a:r>
              <a:rPr lang="en-US" sz="1600" b="0" strike="noStrike" spc="-1" dirty="0" err="1">
                <a:solidFill>
                  <a:srgbClr val="FFFFFF"/>
                </a:solidFill>
                <a:latin typeface="Cambria"/>
                <a:cs typeface="Cambria"/>
              </a:rPr>
              <a:t>il</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seguente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ordine</a:t>
            </a:r>
            <a:r>
              <a:rPr lang="en-US" sz="1600" b="0" strike="noStrike" spc="-1" dirty="0">
                <a:solidFill>
                  <a:srgbClr val="FFFFFF"/>
                </a:solidFill>
                <a:latin typeface="Cambria"/>
                <a:cs typeface="Cambria"/>
              </a:rPr>
              <a:t>:</a:t>
            </a:r>
            <a:endParaRPr lang="en-US" sz="1600" b="0" strike="noStrike" spc="-1" dirty="0">
              <a:latin typeface="Cambria"/>
              <a:cs typeface="Cambria"/>
            </a:endParaRPr>
          </a:p>
          <a:p>
            <a:pPr indent="-216000" algn="just">
              <a:lnSpc>
                <a:spcPct val="100000"/>
              </a:lnSpc>
              <a:spcBef>
                <a:spcPts val="360"/>
              </a:spcBef>
              <a:buClr>
                <a:srgbClr val="FFFFFF"/>
              </a:buClr>
              <a:buFont typeface="Arial"/>
              <a:buChar char="•"/>
            </a:pPr>
            <a:r>
              <a:rPr lang="en-US" sz="1600" b="0" strike="noStrike" spc="-1" dirty="0">
                <a:solidFill>
                  <a:srgbClr val="FFFFFF"/>
                </a:solidFill>
                <a:latin typeface="Cambria"/>
                <a:cs typeface="Cambria"/>
              </a:rPr>
              <a:t> Data </a:t>
            </a:r>
            <a:r>
              <a:rPr lang="en-US" sz="1600" b="0" strike="noStrike" spc="-1" dirty="0" err="1">
                <a:solidFill>
                  <a:srgbClr val="FFFFFF"/>
                </a:solidFill>
                <a:latin typeface="Cambria"/>
                <a:cs typeface="Cambria"/>
              </a:rPr>
              <a:t>inizio</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attività</a:t>
            </a:r>
            <a:r>
              <a:rPr lang="en-US" sz="1600" b="0" strike="noStrike" spc="-1" dirty="0">
                <a:solidFill>
                  <a:srgbClr val="FFFFFF"/>
                </a:solidFill>
                <a:latin typeface="Cambria"/>
                <a:cs typeface="Cambria"/>
              </a:rPr>
              <a:t> - Data fine </a:t>
            </a:r>
            <a:r>
              <a:rPr lang="en-US" sz="1600" b="0" strike="noStrike" spc="-1" dirty="0" err="1">
                <a:solidFill>
                  <a:srgbClr val="FFFFFF"/>
                </a:solidFill>
                <a:latin typeface="Cambria"/>
                <a:cs typeface="Cambria"/>
              </a:rPr>
              <a:t>attività</a:t>
            </a:r>
            <a:r>
              <a:rPr lang="en-US" sz="1600" b="0" strike="noStrike" spc="-1" dirty="0">
                <a:solidFill>
                  <a:srgbClr val="FFFFFF"/>
                </a:solidFill>
                <a:latin typeface="Cambria"/>
                <a:cs typeface="Cambria"/>
              </a:rPr>
              <a:t> &gt;&gt; se </a:t>
            </a:r>
            <a:r>
              <a:rPr lang="en-US" sz="1600" b="0" strike="noStrike" spc="-1" dirty="0" err="1">
                <a:solidFill>
                  <a:srgbClr val="FFFFFF"/>
                </a:solidFill>
                <a:latin typeface="Cambria"/>
                <a:cs typeface="Cambria"/>
              </a:rPr>
              <a:t>valorizzate</a:t>
            </a:r>
            <a:endParaRPr lang="en-US" sz="1600" b="0" strike="noStrike" spc="-1" dirty="0">
              <a:latin typeface="Cambria"/>
              <a:cs typeface="Cambria"/>
            </a:endParaRPr>
          </a:p>
          <a:p>
            <a:pPr indent="-216000" algn="just">
              <a:lnSpc>
                <a:spcPct val="100000"/>
              </a:lnSpc>
              <a:spcBef>
                <a:spcPts val="360"/>
              </a:spcBef>
              <a:buClr>
                <a:srgbClr val="FFFFFF"/>
              </a:buClr>
              <a:buFont typeface="Arial"/>
              <a:buChar char="•"/>
            </a:pPr>
            <a:r>
              <a:rPr lang="en-US" sz="1600" b="0" strike="noStrike" spc="-1" dirty="0">
                <a:solidFill>
                  <a:srgbClr val="FFFFFF"/>
                </a:solidFill>
                <a:latin typeface="Cambria"/>
                <a:cs typeface="Cambria"/>
              </a:rPr>
              <a:t> Data </a:t>
            </a:r>
            <a:r>
              <a:rPr lang="en-US" sz="1600" b="0" strike="noStrike" spc="-1" dirty="0" err="1">
                <a:solidFill>
                  <a:srgbClr val="FFFFFF"/>
                </a:solidFill>
                <a:latin typeface="Cambria"/>
                <a:cs typeface="Cambria"/>
              </a:rPr>
              <a:t>inizio</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validità</a:t>
            </a:r>
            <a:r>
              <a:rPr lang="en-US" sz="1600" b="0" strike="noStrike" spc="-1" dirty="0">
                <a:solidFill>
                  <a:srgbClr val="FFFFFF"/>
                </a:solidFill>
                <a:latin typeface="Cambria"/>
                <a:cs typeface="Cambria"/>
              </a:rPr>
              <a:t> - Data fine </a:t>
            </a:r>
            <a:r>
              <a:rPr lang="en-US" sz="1600" b="0" strike="noStrike" spc="-1" dirty="0" err="1">
                <a:solidFill>
                  <a:srgbClr val="FFFFFF"/>
                </a:solidFill>
                <a:latin typeface="Cambria"/>
                <a:cs typeface="Cambria"/>
              </a:rPr>
              <a:t>validità</a:t>
            </a:r>
            <a:r>
              <a:rPr lang="en-US" sz="1600" b="0" strike="noStrike" spc="-1" dirty="0">
                <a:solidFill>
                  <a:srgbClr val="FFFFFF"/>
                </a:solidFill>
                <a:latin typeface="Cambria"/>
                <a:cs typeface="Cambria"/>
              </a:rPr>
              <a:t> &gt;&gt; se non </a:t>
            </a:r>
            <a:r>
              <a:rPr lang="en-US" sz="1600" b="0" strike="noStrike" spc="-1" dirty="0" err="1">
                <a:solidFill>
                  <a:srgbClr val="FFFFFF"/>
                </a:solidFill>
                <a:latin typeface="Cambria"/>
                <a:cs typeface="Cambria"/>
              </a:rPr>
              <a:t>valorizzate</a:t>
            </a:r>
            <a:r>
              <a:rPr lang="en-US" sz="1600" b="0" strike="noStrike" spc="-1" dirty="0">
                <a:solidFill>
                  <a:srgbClr val="FFFFFF"/>
                </a:solidFill>
                <a:latin typeface="Cambria"/>
                <a:cs typeface="Cambria"/>
              </a:rPr>
              <a:t>, le date di cui </a:t>
            </a:r>
            <a:r>
              <a:rPr lang="en-US" sz="1600" b="0" strike="noStrike" spc="-1" dirty="0" err="1">
                <a:solidFill>
                  <a:srgbClr val="FFFFFF"/>
                </a:solidFill>
                <a:latin typeface="Cambria"/>
                <a:cs typeface="Cambria"/>
              </a:rPr>
              <a:t>sopra</a:t>
            </a:r>
            <a:endParaRPr lang="en-US" sz="1600" b="0" strike="noStrike" spc="-1" dirty="0">
              <a:latin typeface="Cambria"/>
              <a:cs typeface="Cambria"/>
            </a:endParaRPr>
          </a:p>
          <a:p>
            <a:pPr indent="-216000" algn="just">
              <a:lnSpc>
                <a:spcPct val="100000"/>
              </a:lnSpc>
              <a:spcBef>
                <a:spcPts val="360"/>
              </a:spcBef>
              <a:buClr>
                <a:srgbClr val="FFFFFF"/>
              </a:buClr>
              <a:buFont typeface="Arial"/>
              <a:buChar char="•"/>
            </a:pPr>
            <a:r>
              <a:rPr lang="en-US" sz="1600" b="0" strike="noStrike" spc="-1" dirty="0">
                <a:solidFill>
                  <a:srgbClr val="FFFFFF"/>
                </a:solidFill>
                <a:latin typeface="Cambria"/>
                <a:cs typeface="Cambria"/>
              </a:rPr>
              <a:t> Data </a:t>
            </a:r>
            <a:r>
              <a:rPr lang="en-US" sz="1600" b="0" strike="noStrike" spc="-1" dirty="0" err="1">
                <a:solidFill>
                  <a:srgbClr val="FFFFFF"/>
                </a:solidFill>
                <a:latin typeface="Cambria"/>
                <a:cs typeface="Cambria"/>
              </a:rPr>
              <a:t>inizio</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validità</a:t>
            </a:r>
            <a:r>
              <a:rPr lang="en-US" sz="1600" b="0" strike="noStrike" spc="-1" dirty="0">
                <a:solidFill>
                  <a:srgbClr val="FFFFFF"/>
                </a:solidFill>
                <a:latin typeface="Cambria"/>
                <a:cs typeface="Cambria"/>
              </a:rPr>
              <a:t> WP - Data fine </a:t>
            </a:r>
            <a:r>
              <a:rPr lang="en-US" sz="1600" b="0" strike="noStrike" spc="-1" dirty="0" err="1">
                <a:solidFill>
                  <a:srgbClr val="FFFFFF"/>
                </a:solidFill>
                <a:latin typeface="Cambria"/>
                <a:cs typeface="Cambria"/>
              </a:rPr>
              <a:t>validità</a:t>
            </a:r>
            <a:r>
              <a:rPr lang="en-US" sz="1600" b="0" strike="noStrike" spc="-1" dirty="0">
                <a:solidFill>
                  <a:srgbClr val="FFFFFF"/>
                </a:solidFill>
                <a:latin typeface="Cambria"/>
                <a:cs typeface="Cambria"/>
              </a:rPr>
              <a:t> WP &gt;&gt; in </a:t>
            </a:r>
            <a:r>
              <a:rPr lang="en-US" sz="1600" b="0" strike="noStrike" spc="-1" dirty="0" err="1">
                <a:solidFill>
                  <a:srgbClr val="FFFFFF"/>
                </a:solidFill>
                <a:latin typeface="Cambria"/>
                <a:cs typeface="Cambria"/>
              </a:rPr>
              <a:t>caso</a:t>
            </a:r>
            <a:r>
              <a:rPr lang="en-US" sz="1600" b="0" strike="noStrike" spc="-1" dirty="0">
                <a:solidFill>
                  <a:srgbClr val="FFFFFF"/>
                </a:solidFill>
                <a:latin typeface="Cambria"/>
                <a:cs typeface="Cambria"/>
              </a:rPr>
              <a:t> di </a:t>
            </a:r>
            <a:r>
              <a:rPr lang="en-US" sz="1600" b="0" strike="noStrike" spc="-1" dirty="0" err="1">
                <a:solidFill>
                  <a:srgbClr val="FFFFFF"/>
                </a:solidFill>
                <a:latin typeface="Cambria"/>
                <a:cs typeface="Cambria"/>
              </a:rPr>
              <a:t>rendicontazione</a:t>
            </a:r>
            <a:r>
              <a:rPr lang="en-US" sz="1600" b="0" strike="noStrike" spc="-1" dirty="0">
                <a:solidFill>
                  <a:srgbClr val="FFFFFF"/>
                </a:solidFill>
                <a:latin typeface="Cambria"/>
                <a:cs typeface="Cambria"/>
              </a:rPr>
              <a:t> per WP e se non </a:t>
            </a:r>
            <a:r>
              <a:rPr lang="en-US" sz="1600" b="0" strike="noStrike" spc="-1" dirty="0" err="1">
                <a:solidFill>
                  <a:srgbClr val="FFFFFF"/>
                </a:solidFill>
                <a:latin typeface="Cambria"/>
                <a:cs typeface="Cambria"/>
              </a:rPr>
              <a:t>valorizzate</a:t>
            </a:r>
            <a:r>
              <a:rPr lang="en-US" sz="1600" b="0" strike="noStrike" spc="-1" dirty="0">
                <a:solidFill>
                  <a:srgbClr val="FFFFFF"/>
                </a:solidFill>
                <a:latin typeface="Cambria"/>
                <a:cs typeface="Cambria"/>
              </a:rPr>
              <a:t>, </a:t>
            </a:r>
            <a:r>
              <a:rPr lang="en-US" sz="1600" spc="-1" dirty="0" err="1">
                <a:solidFill>
                  <a:srgbClr val="FFFFFF"/>
                </a:solidFill>
                <a:latin typeface="Cambria"/>
                <a:cs typeface="Cambria"/>
              </a:rPr>
              <a:t>sarà</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preso</a:t>
            </a:r>
            <a:r>
              <a:rPr lang="en-US" sz="1600" b="0" strike="noStrike" spc="-1" dirty="0">
                <a:solidFill>
                  <a:srgbClr val="FFFFFF"/>
                </a:solidFill>
                <a:latin typeface="Cambria"/>
                <a:cs typeface="Cambria"/>
              </a:rPr>
              <a:t> in </a:t>
            </a:r>
            <a:r>
              <a:rPr lang="en-US" sz="1600" b="0" strike="noStrike" spc="-1" dirty="0" err="1">
                <a:solidFill>
                  <a:srgbClr val="FFFFFF"/>
                </a:solidFill>
                <a:latin typeface="Cambria"/>
                <a:cs typeface="Cambria"/>
              </a:rPr>
              <a:t>considerazione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l’ordine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precedente</a:t>
            </a:r>
            <a:endParaRPr lang="en-US" sz="1600" b="0" strike="noStrike" spc="-1" dirty="0">
              <a:latin typeface="Cambria"/>
              <a:cs typeface="Cambria"/>
            </a:endParaRPr>
          </a:p>
        </p:txBody>
      </p:sp>
      <p:sp>
        <p:nvSpPr>
          <p:cNvPr id="332" name="CustomShape 3"/>
          <p:cNvSpPr/>
          <p:nvPr/>
        </p:nvSpPr>
        <p:spPr>
          <a:xfrm>
            <a:off x="508080" y="4521233"/>
            <a:ext cx="8422440" cy="1704907"/>
          </a:xfrm>
          <a:prstGeom prst="rect">
            <a:avLst/>
          </a:prstGeom>
          <a:solidFill>
            <a:srgbClr val="87B758"/>
          </a:solidFill>
          <a:ln>
            <a:solidFill>
              <a:srgbClr val="4A7EBB"/>
            </a:solidFill>
            <a:round/>
          </a:ln>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lstStyle/>
          <a:p>
            <a:pPr algn="just">
              <a:lnSpc>
                <a:spcPct val="100000"/>
              </a:lnSpc>
              <a:spcBef>
                <a:spcPts val="360"/>
              </a:spcBef>
              <a:buClr>
                <a:srgbClr val="FFFFFF"/>
              </a:buClr>
            </a:pPr>
            <a:r>
              <a:rPr lang="en-US" sz="1600" b="0" strike="noStrike" spc="-1" dirty="0" err="1">
                <a:solidFill>
                  <a:srgbClr val="FFFFFF"/>
                </a:solidFill>
                <a:latin typeface="Cambria"/>
                <a:cs typeface="Cambria"/>
              </a:rPr>
              <a:t>Quando</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si</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inseriscono</a:t>
            </a:r>
            <a:r>
              <a:rPr lang="en-US" sz="1600" b="0" strike="noStrike" spc="-1" dirty="0">
                <a:solidFill>
                  <a:srgbClr val="FFFFFF"/>
                </a:solidFill>
                <a:latin typeface="Cambria"/>
                <a:cs typeface="Cambria"/>
              </a:rPr>
              <a:t> effort sui </a:t>
            </a:r>
            <a:r>
              <a:rPr lang="en-US" sz="1600" b="0" strike="noStrike" spc="-1" dirty="0" err="1">
                <a:solidFill>
                  <a:srgbClr val="FFFFFF"/>
                </a:solidFill>
                <a:latin typeface="Cambria"/>
                <a:cs typeface="Cambria"/>
              </a:rPr>
              <a:t>progetti</a:t>
            </a:r>
            <a:r>
              <a:rPr lang="en-US" sz="1600" b="0" strike="noStrike" spc="-1" dirty="0">
                <a:solidFill>
                  <a:srgbClr val="FFFFFF"/>
                </a:solidFill>
                <a:latin typeface="Cambria"/>
                <a:cs typeface="Cambria"/>
              </a:rPr>
              <a:t> o WP, </a:t>
            </a:r>
            <a:r>
              <a:rPr lang="en-US" sz="1600" b="0" strike="noStrike" spc="-1" dirty="0" err="1">
                <a:solidFill>
                  <a:srgbClr val="FFFFFF"/>
                </a:solidFill>
                <a:latin typeface="Cambria"/>
                <a:cs typeface="Cambria"/>
              </a:rPr>
              <a:t>il</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totale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delle</a:t>
            </a:r>
            <a:r>
              <a:rPr lang="en-US" sz="1600" b="0" strike="noStrike" spc="-1" dirty="0">
                <a:solidFill>
                  <a:srgbClr val="FFFFFF"/>
                </a:solidFill>
                <a:latin typeface="Cambria"/>
                <a:cs typeface="Cambria"/>
              </a:rPr>
              <a:t> ore </a:t>
            </a:r>
            <a:r>
              <a:rPr lang="en-US" sz="1600" b="0" strike="noStrike" spc="-1" dirty="0" err="1">
                <a:solidFill>
                  <a:srgbClr val="FFFFFF"/>
                </a:solidFill>
                <a:latin typeface="Cambria"/>
                <a:cs typeface="Cambria"/>
              </a:rPr>
              <a:t>inserite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sarà</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così</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visualizzato</a:t>
            </a:r>
            <a:r>
              <a:rPr lang="en-US" sz="1600" spc="-1" dirty="0">
                <a:solidFill>
                  <a:srgbClr val="FFFFFF"/>
                </a:solidFill>
                <a:latin typeface="Cambria"/>
                <a:cs typeface="Cambria"/>
              </a:rPr>
              <a:t>:</a:t>
            </a:r>
            <a:endParaRPr lang="en-US" sz="1600" b="0" strike="noStrike" spc="-1" dirty="0">
              <a:latin typeface="Cambria"/>
              <a:cs typeface="Cambria"/>
            </a:endParaRPr>
          </a:p>
          <a:p>
            <a:pPr indent="-216000" algn="just">
              <a:lnSpc>
                <a:spcPct val="100000"/>
              </a:lnSpc>
              <a:spcBef>
                <a:spcPts val="360"/>
              </a:spcBef>
              <a:buClr>
                <a:srgbClr val="FFFFFF"/>
              </a:buClr>
              <a:buFont typeface="Arial"/>
              <a:buChar char="•"/>
            </a:pPr>
            <a:r>
              <a:rPr lang="en-US" sz="1600" b="0" strike="noStrike" spc="-1" dirty="0" err="1">
                <a:solidFill>
                  <a:srgbClr val="FFFFFF"/>
                </a:solidFill>
                <a:latin typeface="Cambria"/>
                <a:cs typeface="Cambria"/>
              </a:rPr>
              <a:t>Orizzontalmente</a:t>
            </a:r>
            <a:r>
              <a:rPr lang="en-US" sz="1600" b="0" strike="noStrike" spc="-1" dirty="0">
                <a:solidFill>
                  <a:srgbClr val="FFFFFF"/>
                </a:solidFill>
                <a:latin typeface="Cambria"/>
                <a:cs typeface="Cambria"/>
              </a:rPr>
              <a:t> per </a:t>
            </a:r>
            <a:r>
              <a:rPr lang="en-US" sz="1600" b="0" strike="noStrike" spc="-1" dirty="0" err="1">
                <a:solidFill>
                  <a:srgbClr val="FFFFFF"/>
                </a:solidFill>
                <a:latin typeface="Cambria"/>
                <a:cs typeface="Cambria"/>
              </a:rPr>
              <a:t>Progetto</a:t>
            </a:r>
            <a:r>
              <a:rPr lang="en-US" sz="1600" b="0" strike="noStrike" spc="-1" dirty="0">
                <a:solidFill>
                  <a:srgbClr val="FFFFFF"/>
                </a:solidFill>
                <a:latin typeface="Cambria"/>
                <a:cs typeface="Cambria"/>
              </a:rPr>
              <a:t> e </a:t>
            </a:r>
            <a:r>
              <a:rPr lang="en-US" sz="1600" b="0" strike="noStrike" spc="-1" dirty="0" err="1">
                <a:solidFill>
                  <a:srgbClr val="FFFFFF"/>
                </a:solidFill>
                <a:latin typeface="Cambria"/>
                <a:cs typeface="Cambria"/>
              </a:rPr>
              <a:t>nella</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casella</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della</a:t>
            </a:r>
            <a:r>
              <a:rPr lang="en-US" sz="1600" b="0" strike="noStrike" spc="-1" dirty="0">
                <a:solidFill>
                  <a:srgbClr val="FFFFFF"/>
                </a:solidFill>
                <a:latin typeface="Cambria"/>
                <a:cs typeface="Cambria"/>
              </a:rPr>
              <a:t> data in </a:t>
            </a:r>
            <a:r>
              <a:rPr lang="en-US" sz="1600" b="0" strike="noStrike" spc="-1" dirty="0" err="1">
                <a:solidFill>
                  <a:srgbClr val="FFFFFF"/>
                </a:solidFill>
                <a:latin typeface="Cambria"/>
                <a:cs typeface="Cambria"/>
              </a:rPr>
              <a:t>corrispondenza</a:t>
            </a:r>
            <a:r>
              <a:rPr lang="en-US" sz="1600" b="0" strike="noStrike" spc="-1" dirty="0">
                <a:solidFill>
                  <a:srgbClr val="FFFFFF"/>
                </a:solidFill>
                <a:latin typeface="Cambria"/>
                <a:cs typeface="Cambria"/>
              </a:rPr>
              <a:t> del </a:t>
            </a:r>
            <a:r>
              <a:rPr lang="en-US" sz="1600" b="0" strike="noStrike" spc="-1" dirty="0" err="1">
                <a:solidFill>
                  <a:srgbClr val="FFFFFF"/>
                </a:solidFill>
                <a:latin typeface="Cambria"/>
                <a:cs typeface="Cambria"/>
              </a:rPr>
              <a:t>giorno</a:t>
            </a:r>
            <a:endParaRPr lang="en-US" sz="1600" spc="-1" dirty="0">
              <a:latin typeface="Cambria"/>
              <a:cs typeface="Cambria"/>
            </a:endParaRPr>
          </a:p>
          <a:p>
            <a:pPr indent="-216000" algn="just">
              <a:lnSpc>
                <a:spcPct val="100000"/>
              </a:lnSpc>
              <a:spcBef>
                <a:spcPts val="360"/>
              </a:spcBef>
              <a:buClr>
                <a:srgbClr val="FFFFFF"/>
              </a:buClr>
              <a:buFont typeface="Arial"/>
              <a:buChar char="•"/>
            </a:pPr>
            <a:r>
              <a:rPr lang="en-US" sz="1600" spc="-1" dirty="0" err="1">
                <a:solidFill>
                  <a:srgbClr val="FFFFFF"/>
                </a:solidFill>
                <a:latin typeface="Cambria"/>
                <a:cs typeface="Cambria"/>
              </a:rPr>
              <a:t>Vertic</a:t>
            </a:r>
            <a:r>
              <a:rPr lang="en-US" sz="1600" b="0" strike="noStrike" spc="-1" dirty="0" err="1">
                <a:solidFill>
                  <a:srgbClr val="FFFFFF"/>
                </a:solidFill>
                <a:latin typeface="Cambria"/>
                <a:cs typeface="Cambria"/>
              </a:rPr>
              <a:t>almente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nelle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ultime</a:t>
            </a:r>
            <a:r>
              <a:rPr lang="en-US" sz="1600" b="0" strike="noStrike" spc="-1" dirty="0">
                <a:solidFill>
                  <a:srgbClr val="FFFFFF"/>
                </a:solidFill>
                <a:latin typeface="Cambria"/>
                <a:cs typeface="Cambria"/>
              </a:rPr>
              <a:t> 5 </a:t>
            </a:r>
            <a:r>
              <a:rPr lang="en-US" sz="1600" b="0" strike="noStrike" spc="-1" dirty="0" err="1">
                <a:solidFill>
                  <a:srgbClr val="FFFFFF"/>
                </a:solidFill>
                <a:latin typeface="Cambria"/>
                <a:cs typeface="Cambria"/>
              </a:rPr>
              <a:t>colonne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riportando</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il</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totale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mensile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l’eventuale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previsione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mensile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il</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totale</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inserito</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dall’inizio</a:t>
            </a:r>
            <a:r>
              <a:rPr lang="en-US" sz="1600" b="0" strike="noStrike" spc="-1" dirty="0">
                <a:solidFill>
                  <a:srgbClr val="FFFFFF"/>
                </a:solidFill>
                <a:latin typeface="Cambria"/>
                <a:cs typeface="Cambria"/>
              </a:rPr>
              <a:t> del </a:t>
            </a:r>
            <a:r>
              <a:rPr lang="en-US" sz="1600" b="0" strike="noStrike" spc="-1" dirty="0" err="1">
                <a:solidFill>
                  <a:srgbClr val="FFFFFF"/>
                </a:solidFill>
                <a:latin typeface="Cambria"/>
                <a:cs typeface="Cambria"/>
              </a:rPr>
              <a:t>progetto</a:t>
            </a:r>
            <a:r>
              <a:rPr lang="en-US" sz="1600" b="0" strike="noStrike" spc="-1" dirty="0">
                <a:solidFill>
                  <a:srgbClr val="FFFFFF"/>
                </a:solidFill>
                <a:latin typeface="Cambria"/>
                <a:cs typeface="Cambria"/>
              </a:rPr>
              <a:t>/WP, </a:t>
            </a:r>
            <a:r>
              <a:rPr lang="en-US" sz="1600" b="0" strike="noStrike" spc="-1" dirty="0" err="1">
                <a:solidFill>
                  <a:srgbClr val="FFFFFF"/>
                </a:solidFill>
                <a:latin typeface="Cambria"/>
                <a:cs typeface="Cambria"/>
              </a:rPr>
              <a:t>l’eventuale</a:t>
            </a:r>
            <a:r>
              <a:rPr lang="en-US" sz="1600" b="0" strike="noStrike" spc="-1" dirty="0">
                <a:solidFill>
                  <a:srgbClr val="FFFFFF"/>
                </a:solidFill>
                <a:latin typeface="Cambria"/>
                <a:cs typeface="Cambria"/>
              </a:rPr>
              <a:t> budget </a:t>
            </a:r>
            <a:r>
              <a:rPr lang="en-US" sz="1600" b="0" strike="noStrike" spc="-1" dirty="0" err="1">
                <a:solidFill>
                  <a:srgbClr val="FFFFFF"/>
                </a:solidFill>
                <a:latin typeface="Cambria"/>
                <a:cs typeface="Cambria"/>
              </a:rPr>
              <a:t>orario</a:t>
            </a:r>
            <a:r>
              <a:rPr lang="en-US" sz="1600" b="0" strike="noStrike" spc="-1" dirty="0">
                <a:solidFill>
                  <a:srgbClr val="FFFFFF"/>
                </a:solidFill>
                <a:latin typeface="Cambria"/>
                <a:cs typeface="Cambria"/>
              </a:rPr>
              <a:t> e la </a:t>
            </a:r>
            <a:r>
              <a:rPr lang="en-US" sz="1600" b="0" strike="noStrike" spc="-1" dirty="0" err="1">
                <a:solidFill>
                  <a:srgbClr val="FFFFFF"/>
                </a:solidFill>
                <a:latin typeface="Cambria"/>
                <a:cs typeface="Cambria"/>
              </a:rPr>
              <a:t>differenza</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rispetto</a:t>
            </a:r>
            <a:r>
              <a:rPr lang="en-US" sz="1600" b="0" strike="noStrike" spc="-1" dirty="0">
                <a:solidFill>
                  <a:srgbClr val="FFFFFF"/>
                </a:solidFill>
                <a:latin typeface="Cambria"/>
                <a:cs typeface="Cambria"/>
              </a:rPr>
              <a:t> a </a:t>
            </a:r>
            <a:r>
              <a:rPr lang="en-US" sz="1600" b="0" strike="noStrike" spc="-1" dirty="0" err="1">
                <a:solidFill>
                  <a:srgbClr val="FFFFFF"/>
                </a:solidFill>
                <a:latin typeface="Cambria"/>
                <a:cs typeface="Cambria"/>
              </a:rPr>
              <a:t>questi</a:t>
            </a:r>
            <a:r>
              <a:rPr lang="en-US" sz="1600" b="0" strike="noStrike" spc="-1" dirty="0">
                <a:solidFill>
                  <a:srgbClr val="FFFFFF"/>
                </a:solidFill>
                <a:latin typeface="Cambria"/>
                <a:cs typeface="Cambria"/>
              </a:rPr>
              <a:t> </a:t>
            </a:r>
            <a:r>
              <a:rPr lang="en-US" sz="1600" b="0" strike="noStrike" spc="-1" dirty="0" err="1">
                <a:solidFill>
                  <a:srgbClr val="FFFFFF"/>
                </a:solidFill>
                <a:latin typeface="Cambria"/>
                <a:cs typeface="Cambria"/>
              </a:rPr>
              <a:t>ultimi</a:t>
            </a:r>
            <a:endParaRPr lang="en-US" sz="1600" b="0" strike="noStrike" spc="-1" dirty="0">
              <a:latin typeface="Cambria"/>
              <a:cs typeface="Cambria"/>
            </a:endParaRPr>
          </a:p>
        </p:txBody>
      </p:sp>
      <p:sp>
        <p:nvSpPr>
          <p:cNvPr id="6" name="TextShape 1"/>
          <p:cNvSpPr txBox="1"/>
          <p:nvPr/>
        </p:nvSpPr>
        <p:spPr>
          <a:xfrm>
            <a:off x="0" y="754324"/>
            <a:ext cx="7243560" cy="495000"/>
          </a:xfrm>
          <a:prstGeom prst="rect">
            <a:avLst/>
          </a:prstGeom>
          <a:noFill/>
          <a:ln>
            <a:noFill/>
          </a:ln>
        </p:spPr>
        <p:txBody>
          <a:bodyPr anchor="ctr">
            <a:noAutofit/>
          </a:bodyPr>
          <a:lstStyle/>
          <a:p>
            <a:pPr algn="ctr">
              <a:lnSpc>
                <a:spcPct val="100000"/>
              </a:lnSpc>
            </a:pPr>
            <a:r>
              <a:rPr lang="it-IT" sz="2800" b="1" strike="noStrike" spc="-1" dirty="0">
                <a:solidFill>
                  <a:schemeClr val="tx2">
                    <a:lumMod val="75000"/>
                  </a:schemeClr>
                </a:solidFill>
                <a:latin typeface="Athelas Regular"/>
                <a:cs typeface="Athelas Regular"/>
              </a:rPr>
              <a:t>L’interfaccia in</a:t>
            </a:r>
          </a:p>
        </p:txBody>
      </p:sp>
      <p:sp>
        <p:nvSpPr>
          <p:cNvPr id="7" name="TextShape 1"/>
          <p:cNvSpPr txBox="1"/>
          <p:nvPr/>
        </p:nvSpPr>
        <p:spPr>
          <a:xfrm>
            <a:off x="2164224" y="3891535"/>
            <a:ext cx="7243560" cy="495000"/>
          </a:xfrm>
          <a:prstGeom prst="rect">
            <a:avLst/>
          </a:prstGeom>
          <a:noFill/>
          <a:ln>
            <a:noFill/>
          </a:ln>
        </p:spPr>
        <p:txBody>
          <a:bodyPr anchor="ctr">
            <a:noAutofit/>
          </a:bodyPr>
          <a:lstStyle/>
          <a:p>
            <a:pPr>
              <a:lnSpc>
                <a:spcPct val="100000"/>
              </a:lnSpc>
            </a:pPr>
            <a:r>
              <a:rPr lang="it-IT" sz="2800" b="1" strike="noStrike" spc="-1" dirty="0">
                <a:solidFill>
                  <a:schemeClr val="tx2">
                    <a:lumMod val="75000"/>
                  </a:schemeClr>
                </a:solidFill>
                <a:latin typeface="Athelas Regular"/>
                <a:cs typeface="Athelas Regular"/>
              </a:rPr>
              <a:t>L’interfaccia in</a:t>
            </a:r>
          </a:p>
        </p:txBody>
      </p:sp>
      <p:sp>
        <p:nvSpPr>
          <p:cNvPr id="8" name="CasellaDiTesto 7"/>
          <p:cNvSpPr txBox="1"/>
          <p:nvPr/>
        </p:nvSpPr>
        <p:spPr>
          <a:xfrm>
            <a:off x="7841174" y="0"/>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9" name="Immagine 8"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10" name="Immagine 6"/>
          <p:cNvPicPr/>
          <p:nvPr/>
        </p:nvPicPr>
        <p:blipFill>
          <a:blip r:embed="rId3"/>
          <a:stretch/>
        </p:blipFill>
        <p:spPr>
          <a:xfrm>
            <a:off x="4869122" y="3612926"/>
            <a:ext cx="903897" cy="778904"/>
          </a:xfrm>
          <a:prstGeom prst="rect">
            <a:avLst/>
          </a:prstGeom>
          <a:ln>
            <a:noFill/>
          </a:ln>
        </p:spPr>
      </p:pic>
      <p:pic>
        <p:nvPicPr>
          <p:cNvPr id="11" name="Picture 27"/>
          <p:cNvPicPr/>
          <p:nvPr/>
        </p:nvPicPr>
        <p:blipFill>
          <a:blip r:embed="rId4"/>
          <a:stretch/>
        </p:blipFill>
        <p:spPr>
          <a:xfrm>
            <a:off x="4921739" y="567608"/>
            <a:ext cx="985700" cy="909996"/>
          </a:xfrm>
          <a:prstGeom prst="rect">
            <a:avLst/>
          </a:prstGeom>
          <a:ln w="9360">
            <a:noFill/>
          </a:ln>
        </p:spPr>
      </p:pic>
      <p:sp>
        <p:nvSpPr>
          <p:cNvPr id="2" name="Segnaposto numero diapositiva 1"/>
          <p:cNvSpPr>
            <a:spLocks noGrp="1"/>
          </p:cNvSpPr>
          <p:nvPr>
            <p:ph type="sldNum" sz="quarter" idx="12"/>
          </p:nvPr>
        </p:nvSpPr>
        <p:spPr/>
        <p:txBody>
          <a:bodyPr/>
          <a:lstStyle/>
          <a:p>
            <a:fld id="{589818BB-026E-B045-9149-3EE600410FF9}" type="slidenum">
              <a:rPr lang="it-IT" smtClean="0"/>
              <a:t>10</a:t>
            </a:fld>
            <a:endParaRPr lang="it-IT"/>
          </a:p>
        </p:txBody>
      </p:sp>
      <p:pic>
        <p:nvPicPr>
          <p:cNvPr id="12" name="Immagine 6"/>
          <p:cNvPicPr/>
          <p:nvPr/>
        </p:nvPicPr>
        <p:blipFill>
          <a:blip r:embed="rId3"/>
          <a:stretch/>
        </p:blipFill>
        <p:spPr>
          <a:xfrm>
            <a:off x="7093080" y="49316"/>
            <a:ext cx="929949" cy="787684"/>
          </a:xfrm>
          <a:prstGeom prst="rect">
            <a:avLst/>
          </a:prstGeom>
          <a:ln>
            <a:noFill/>
          </a:ln>
        </p:spPr>
      </p:pic>
    </p:spTree>
    <p:extLst>
      <p:ext uri="{BB962C8B-B14F-4D97-AF65-F5344CB8AC3E}">
        <p14:creationId xmlns:p14="http://schemas.microsoft.com/office/powerpoint/2010/main" val="4255951190"/>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CustomShape 2"/>
          <p:cNvSpPr/>
          <p:nvPr/>
        </p:nvSpPr>
        <p:spPr>
          <a:xfrm>
            <a:off x="457200" y="6136026"/>
            <a:ext cx="8189843" cy="632523"/>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algn="just">
              <a:lnSpc>
                <a:spcPct val="100000"/>
              </a:lnSpc>
            </a:pPr>
            <a:r>
              <a:rPr lang="en-US" sz="1600" b="0" strike="noStrike" spc="-1" dirty="0" err="1">
                <a:solidFill>
                  <a:srgbClr val="000000"/>
                </a:solidFill>
                <a:latin typeface="Cambria" panose="02040503050406030204" pitchFamily="18" charset="0"/>
                <a:ea typeface="Cambria" panose="02040503050406030204" pitchFamily="18" charset="0"/>
              </a:rPr>
              <a:t>Ogni</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risorsa</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umana</a:t>
            </a:r>
            <a:r>
              <a:rPr lang="en-US" sz="1600" b="0" strike="noStrike" spc="-1" dirty="0">
                <a:solidFill>
                  <a:srgbClr val="000000"/>
                </a:solidFill>
                <a:latin typeface="Cambria" panose="02040503050406030204" pitchFamily="18" charset="0"/>
                <a:ea typeface="Cambria" panose="02040503050406030204" pitchFamily="18" charset="0"/>
              </a:rPr>
              <a:t> (RU) </a:t>
            </a:r>
            <a:r>
              <a:rPr lang="en-US" sz="1600" b="0" strike="noStrike" spc="-1" dirty="0" err="1">
                <a:solidFill>
                  <a:srgbClr val="000000"/>
                </a:solidFill>
                <a:latin typeface="Cambria" panose="02040503050406030204" pitchFamily="18" charset="0"/>
                <a:ea typeface="Cambria" panose="02040503050406030204" pitchFamily="18" charset="0"/>
              </a:rPr>
              <a:t>inserisce</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il</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proprio</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i="1" strike="noStrike" spc="-1" dirty="0">
                <a:solidFill>
                  <a:srgbClr val="000000"/>
                </a:solidFill>
                <a:latin typeface="Cambria" panose="02040503050406030204" pitchFamily="18" charset="0"/>
                <a:ea typeface="Cambria" panose="02040503050406030204" pitchFamily="18" charset="0"/>
              </a:rPr>
              <a:t>effort </a:t>
            </a:r>
            <a:r>
              <a:rPr lang="en-US" sz="1600" b="0" strike="noStrike" spc="-1" dirty="0" err="1">
                <a:solidFill>
                  <a:srgbClr val="000000"/>
                </a:solidFill>
                <a:latin typeface="Cambria" panose="02040503050406030204" pitchFamily="18" charset="0"/>
                <a:ea typeface="Cambria" panose="02040503050406030204" pitchFamily="18" charset="0"/>
              </a:rPr>
              <a:t>impiegato</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spc="-1" dirty="0" err="1">
                <a:solidFill>
                  <a:srgbClr val="000000"/>
                </a:solidFill>
                <a:latin typeface="Cambria" panose="02040503050406030204" pitchFamily="18" charset="0"/>
                <a:ea typeface="Cambria" panose="02040503050406030204" pitchFamily="18" charset="0"/>
              </a:rPr>
              <a:t>nei</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Progetti</a:t>
            </a:r>
            <a:r>
              <a:rPr lang="en-US" sz="1600" b="0" strike="noStrike" spc="-1" dirty="0">
                <a:solidFill>
                  <a:srgbClr val="000000"/>
                </a:solidFill>
                <a:latin typeface="Cambria" panose="02040503050406030204" pitchFamily="18" charset="0"/>
                <a:ea typeface="Cambria" panose="02040503050406030204" pitchFamily="18" charset="0"/>
              </a:rPr>
              <a:t> e </a:t>
            </a:r>
            <a:r>
              <a:rPr lang="en-US" sz="1600" b="0" strike="noStrike" spc="-1" dirty="0" err="1">
                <a:solidFill>
                  <a:srgbClr val="000000"/>
                </a:solidFill>
                <a:latin typeface="Cambria" panose="02040503050406030204" pitchFamily="18" charset="0"/>
                <a:ea typeface="Cambria" panose="02040503050406030204" pitchFamily="18" charset="0"/>
              </a:rPr>
              <a:t>nei</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spc="-1" dirty="0">
                <a:solidFill>
                  <a:srgbClr val="000000"/>
                </a:solidFill>
                <a:latin typeface="Cambria" panose="02040503050406030204" pitchFamily="18" charset="0"/>
                <a:ea typeface="Cambria" panose="02040503050406030204" pitchFamily="18" charset="0"/>
              </a:rPr>
              <a:t>WP</a:t>
            </a:r>
            <a:r>
              <a:rPr lang="en-US" sz="1600" b="0" strike="noStrike" spc="-1" dirty="0">
                <a:solidFill>
                  <a:srgbClr val="000000"/>
                </a:solidFill>
                <a:latin typeface="Cambria" panose="02040503050406030204" pitchFamily="18" charset="0"/>
                <a:ea typeface="Cambria" panose="02040503050406030204" pitchFamily="18" charset="0"/>
              </a:rPr>
              <a:t>.</a:t>
            </a:r>
            <a:endParaRPr lang="en-US" sz="1600" b="0" strike="noStrike" spc="-1" dirty="0">
              <a:latin typeface="Cambria" panose="02040503050406030204" pitchFamily="18" charset="0"/>
              <a:ea typeface="Cambria" panose="02040503050406030204" pitchFamily="18" charset="0"/>
            </a:endParaRPr>
          </a:p>
          <a:p>
            <a:pPr algn="just">
              <a:lnSpc>
                <a:spcPct val="100000"/>
              </a:lnSpc>
            </a:pPr>
            <a:r>
              <a:rPr lang="en-US" sz="1600" b="0" strike="noStrike" spc="-1" dirty="0">
                <a:solidFill>
                  <a:srgbClr val="000000"/>
                </a:solidFill>
                <a:latin typeface="Cambria" panose="02040503050406030204" pitchFamily="18" charset="0"/>
                <a:ea typeface="Cambria" panose="02040503050406030204" pitchFamily="18" charset="0"/>
              </a:rPr>
              <a:t>Le “</a:t>
            </a:r>
            <a:r>
              <a:rPr lang="en-US" sz="1600" b="0" strike="noStrike" spc="-1" dirty="0" err="1">
                <a:solidFill>
                  <a:srgbClr val="000000"/>
                </a:solidFill>
                <a:latin typeface="Cambria" panose="02040503050406030204" pitchFamily="18" charset="0"/>
                <a:ea typeface="Cambria" panose="02040503050406030204" pitchFamily="18" charset="0"/>
              </a:rPr>
              <a:t>altre</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attività</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istituzionali</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sono</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tracciate</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attraverso</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1" strike="noStrike" spc="-1" dirty="0" err="1">
                <a:solidFill>
                  <a:srgbClr val="000000"/>
                </a:solidFill>
                <a:latin typeface="Cambria" panose="02040503050406030204" pitchFamily="18" charset="0"/>
                <a:ea typeface="Cambria" panose="02040503050406030204" pitchFamily="18" charset="0"/>
              </a:rPr>
              <a:t>progetti</a:t>
            </a:r>
            <a:r>
              <a:rPr lang="en-US" sz="1600" b="1" strike="noStrike" spc="-1" dirty="0">
                <a:solidFill>
                  <a:srgbClr val="000000"/>
                </a:solidFill>
                <a:latin typeface="Cambria" panose="02040503050406030204" pitchFamily="18" charset="0"/>
                <a:ea typeface="Cambria" panose="02040503050406030204" pitchFamily="18" charset="0"/>
              </a:rPr>
              <a:t> </a:t>
            </a:r>
            <a:r>
              <a:rPr lang="en-US" sz="1600" b="1" strike="noStrike" spc="-1" dirty="0" err="1">
                <a:solidFill>
                  <a:srgbClr val="000000"/>
                </a:solidFill>
                <a:latin typeface="Cambria" panose="02040503050406030204" pitchFamily="18" charset="0"/>
                <a:ea typeface="Cambria" panose="02040503050406030204" pitchFamily="18" charset="0"/>
              </a:rPr>
              <a:t>funzionali</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dedicati</a:t>
            </a:r>
            <a:endParaRPr lang="en-US" sz="1600" b="0" strike="noStrike" spc="-1" dirty="0">
              <a:latin typeface="Cambria" panose="02040503050406030204" pitchFamily="18" charset="0"/>
              <a:ea typeface="Cambria" panose="02040503050406030204" pitchFamily="18" charset="0"/>
            </a:endParaRPr>
          </a:p>
        </p:txBody>
      </p:sp>
      <p:sp>
        <p:nvSpPr>
          <p:cNvPr id="6" name="CasellaDiTesto 5"/>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7" name="Immagine 6"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6" y="79512"/>
            <a:ext cx="1221313" cy="1110285"/>
          </a:xfrm>
          <a:prstGeom prst="rect">
            <a:avLst/>
          </a:prstGeom>
        </p:spPr>
      </p:pic>
      <p:pic>
        <p:nvPicPr>
          <p:cNvPr id="8" name="Immagine 6"/>
          <p:cNvPicPr/>
          <p:nvPr/>
        </p:nvPicPr>
        <p:blipFill>
          <a:blip r:embed="rId3"/>
          <a:stretch/>
        </p:blipFill>
        <p:spPr>
          <a:xfrm>
            <a:off x="7018356" y="71588"/>
            <a:ext cx="1044429" cy="950760"/>
          </a:xfrm>
          <a:prstGeom prst="rect">
            <a:avLst/>
          </a:prstGeom>
          <a:ln>
            <a:noFill/>
          </a:ln>
        </p:spPr>
      </p:pic>
      <p:sp>
        <p:nvSpPr>
          <p:cNvPr id="9" name="TextShape 3"/>
          <p:cNvSpPr txBox="1"/>
          <p:nvPr/>
        </p:nvSpPr>
        <p:spPr>
          <a:xfrm>
            <a:off x="1787996" y="128828"/>
            <a:ext cx="4763122" cy="836280"/>
          </a:xfrm>
          <a:prstGeom prst="rect">
            <a:avLst/>
          </a:prstGeom>
          <a:noFill/>
          <a:ln>
            <a:noFill/>
          </a:ln>
        </p:spPr>
        <p:txBody>
          <a:bodyPr anchor="ctr"/>
          <a:lstStyle/>
          <a:p>
            <a:pPr algn="ctr">
              <a:lnSpc>
                <a:spcPct val="100000"/>
              </a:lnSpc>
            </a:pPr>
            <a:r>
              <a:rPr lang="it-IT" sz="2800" u="sng" spc="-1" dirty="0">
                <a:solidFill>
                  <a:schemeClr val="tx2">
                    <a:lumMod val="75000"/>
                  </a:schemeClr>
                </a:solidFill>
                <a:latin typeface="Athelas Regular"/>
                <a:cs typeface="Athelas Regular"/>
              </a:rPr>
              <a:t>L’interfaccia </a:t>
            </a:r>
            <a:r>
              <a:rPr lang="it-IT" sz="2800" u="sng" spc="-1" dirty="0" err="1">
                <a:solidFill>
                  <a:schemeClr val="tx2">
                    <a:lumMod val="75000"/>
                  </a:schemeClr>
                </a:solidFill>
                <a:latin typeface="Athelas Regular"/>
                <a:cs typeface="Athelas Regular"/>
              </a:rPr>
              <a:t>Timesheet</a:t>
            </a:r>
            <a:r>
              <a:rPr lang="it-IT" sz="2800" u="sng" spc="-1" dirty="0">
                <a:solidFill>
                  <a:schemeClr val="tx2">
                    <a:lumMod val="75000"/>
                  </a:schemeClr>
                </a:solidFill>
                <a:latin typeface="Athelas Regular"/>
                <a:cs typeface="Athelas Regular"/>
              </a:rPr>
              <a:t> (TS)</a:t>
            </a:r>
            <a:endParaRPr lang="it-IT" sz="2800" b="0" u="sng" strike="noStrike" spc="-1" dirty="0">
              <a:solidFill>
                <a:schemeClr val="tx2">
                  <a:lumMod val="75000"/>
                </a:schemeClr>
              </a:solidFill>
              <a:latin typeface="Athelas Regular"/>
              <a:cs typeface="Athelas Regular"/>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487" y="1204396"/>
            <a:ext cx="8807146" cy="4833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egnaposto numero diapositiva 1"/>
          <p:cNvSpPr>
            <a:spLocks noGrp="1"/>
          </p:cNvSpPr>
          <p:nvPr>
            <p:ph type="sldNum" sz="quarter" idx="12"/>
          </p:nvPr>
        </p:nvSpPr>
        <p:spPr/>
        <p:txBody>
          <a:bodyPr/>
          <a:lstStyle/>
          <a:p>
            <a:fld id="{589818BB-026E-B045-9149-3EE600410FF9}" type="slidenum">
              <a:rPr lang="it-IT" smtClean="0"/>
              <a:t>11</a:t>
            </a:fld>
            <a:endParaRPr lang="it-IT"/>
          </a:p>
        </p:txBody>
      </p:sp>
      <p:sp>
        <p:nvSpPr>
          <p:cNvPr id="3" name="Ovale 2"/>
          <p:cNvSpPr/>
          <p:nvPr/>
        </p:nvSpPr>
        <p:spPr>
          <a:xfrm>
            <a:off x="1341800" y="2779745"/>
            <a:ext cx="446196" cy="431340"/>
          </a:xfrm>
          <a:prstGeom prst="ellipse">
            <a:avLst/>
          </a:prstGeom>
          <a:noFill/>
          <a:ln>
            <a:solidFill>
              <a:srgbClr val="C0504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0" name="Ovale 9"/>
          <p:cNvSpPr/>
          <p:nvPr/>
        </p:nvSpPr>
        <p:spPr>
          <a:xfrm>
            <a:off x="2189059" y="4696809"/>
            <a:ext cx="1848317" cy="383413"/>
          </a:xfrm>
          <a:prstGeom prst="ellipse">
            <a:avLst/>
          </a:prstGeom>
          <a:noFill/>
          <a:ln>
            <a:solidFill>
              <a:srgbClr val="C0504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1" name="Ovale 10"/>
          <p:cNvSpPr/>
          <p:nvPr/>
        </p:nvSpPr>
        <p:spPr>
          <a:xfrm>
            <a:off x="6798726" y="4181599"/>
            <a:ext cx="2142907" cy="415996"/>
          </a:xfrm>
          <a:prstGeom prst="ellipse">
            <a:avLst/>
          </a:prstGeom>
          <a:noFill/>
          <a:ln>
            <a:solidFill>
              <a:srgbClr val="C0504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2" name="Ovale 11"/>
          <p:cNvSpPr/>
          <p:nvPr/>
        </p:nvSpPr>
        <p:spPr>
          <a:xfrm>
            <a:off x="5357748" y="4696809"/>
            <a:ext cx="2142907" cy="383413"/>
          </a:xfrm>
          <a:prstGeom prst="ellipse">
            <a:avLst/>
          </a:prstGeom>
          <a:noFill/>
          <a:ln>
            <a:solidFill>
              <a:srgbClr val="C0504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485843061"/>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CustomShape 2"/>
          <p:cNvSpPr/>
          <p:nvPr/>
        </p:nvSpPr>
        <p:spPr>
          <a:xfrm>
            <a:off x="321480" y="1589433"/>
            <a:ext cx="7994520" cy="1730651"/>
          </a:xfrm>
          <a:prstGeom prst="rect">
            <a:avLst/>
          </a:prstGeom>
          <a:ln>
            <a:round/>
          </a:ln>
          <a:effectLst>
            <a:outerShdw blurRad="40000" dist="20000" dir="5400000" rotWithShape="0">
              <a:srgbClr val="000000">
                <a:alpha val="38000"/>
              </a:srgbClr>
            </a:outerShdw>
          </a:effectLst>
        </p:spPr>
        <p:style>
          <a:lnRef idx="3">
            <a:schemeClr val="lt1"/>
          </a:lnRef>
          <a:fillRef idx="1">
            <a:schemeClr val="accent3"/>
          </a:fillRef>
          <a:effectRef idx="1">
            <a:schemeClr val="accent3"/>
          </a:effectRef>
          <a:fontRef idx="minor"/>
        </p:style>
        <p:txBody>
          <a:bodyPr lIns="90000" tIns="45000" rIns="90000" bIns="45000"/>
          <a:lstStyle/>
          <a:p>
            <a:pPr>
              <a:lnSpc>
                <a:spcPct val="100000"/>
              </a:lnSpc>
              <a:spcBef>
                <a:spcPts val="360"/>
              </a:spcBef>
            </a:pPr>
            <a:r>
              <a:rPr lang="en-US" sz="1800" b="0" strike="noStrike" spc="-1" dirty="0">
                <a:solidFill>
                  <a:srgbClr val="FFFFFF"/>
                </a:solidFill>
                <a:latin typeface="Trebuchet MS"/>
              </a:rPr>
              <a:t>Al </a:t>
            </a:r>
            <a:r>
              <a:rPr lang="en-US" sz="1800" b="0" strike="noStrike" spc="-1" dirty="0" err="1">
                <a:solidFill>
                  <a:srgbClr val="FFFFFF"/>
                </a:solidFill>
                <a:latin typeface="Trebuchet MS"/>
              </a:rPr>
              <a:t>termine</a:t>
            </a:r>
            <a:r>
              <a:rPr lang="en-US" sz="1800" b="0" strike="noStrike" spc="-1" dirty="0">
                <a:solidFill>
                  <a:srgbClr val="FFFFFF"/>
                </a:solidFill>
                <a:latin typeface="Trebuchet MS"/>
              </a:rPr>
              <a:t> </a:t>
            </a:r>
            <a:r>
              <a:rPr lang="en-US" sz="1800" b="0" strike="noStrike" spc="-1" dirty="0" err="1">
                <a:solidFill>
                  <a:srgbClr val="FFFFFF"/>
                </a:solidFill>
                <a:latin typeface="Trebuchet MS"/>
              </a:rPr>
              <a:t>dell’inserimento</a:t>
            </a:r>
            <a:r>
              <a:rPr lang="en-US" sz="1800" b="0" strike="noStrike" spc="-1" dirty="0">
                <a:solidFill>
                  <a:srgbClr val="FFFFFF"/>
                </a:solidFill>
                <a:latin typeface="Trebuchet MS"/>
              </a:rPr>
              <a:t> </a:t>
            </a:r>
            <a:r>
              <a:rPr lang="en-US" sz="1800" b="0" strike="noStrike" spc="-1" dirty="0" err="1">
                <a:solidFill>
                  <a:srgbClr val="FFFFFF"/>
                </a:solidFill>
                <a:latin typeface="Trebuchet MS"/>
              </a:rPr>
              <a:t>delle</a:t>
            </a:r>
            <a:r>
              <a:rPr lang="en-US" sz="1800" b="0" strike="noStrike" spc="-1" dirty="0">
                <a:solidFill>
                  <a:srgbClr val="FFFFFF"/>
                </a:solidFill>
                <a:latin typeface="Trebuchet MS"/>
              </a:rPr>
              <a:t> ore &gt; </a:t>
            </a:r>
            <a:r>
              <a:rPr lang="en-US" sz="1800" b="0" strike="noStrike" spc="-1" dirty="0" err="1">
                <a:solidFill>
                  <a:srgbClr val="FFFFFF"/>
                </a:solidFill>
                <a:latin typeface="Trebuchet MS"/>
              </a:rPr>
              <a:t>cliccando</a:t>
            </a:r>
            <a:r>
              <a:rPr lang="en-US" sz="1800" b="0" strike="noStrike" spc="-1" dirty="0">
                <a:solidFill>
                  <a:srgbClr val="FFFFFF"/>
                </a:solidFill>
                <a:latin typeface="Trebuchet MS"/>
              </a:rPr>
              <a:t> </a:t>
            </a:r>
            <a:r>
              <a:rPr lang="en-US" sz="1800" b="0" strike="noStrike" spc="-1" dirty="0" err="1">
                <a:solidFill>
                  <a:srgbClr val="FFFFFF"/>
                </a:solidFill>
                <a:latin typeface="Trebuchet MS"/>
              </a:rPr>
              <a:t>su</a:t>
            </a:r>
            <a:r>
              <a:rPr lang="en-US" sz="1800" b="0" strike="noStrike" spc="-1" dirty="0">
                <a:solidFill>
                  <a:srgbClr val="FFFFFF"/>
                </a:solidFill>
                <a:latin typeface="Trebuchet MS"/>
              </a:rPr>
              <a:t>                  in basso a </a:t>
            </a:r>
            <a:r>
              <a:rPr lang="en-US" sz="1800" b="0" strike="noStrike" spc="-1" dirty="0" err="1">
                <a:solidFill>
                  <a:srgbClr val="FFFFFF"/>
                </a:solidFill>
                <a:latin typeface="Trebuchet MS"/>
              </a:rPr>
              <a:t>destra</a:t>
            </a:r>
            <a:r>
              <a:rPr lang="en-US" sz="1800" b="0" strike="noStrike" spc="-1" dirty="0">
                <a:solidFill>
                  <a:srgbClr val="FFFFFF"/>
                </a:solidFill>
                <a:latin typeface="Trebuchet MS"/>
              </a:rPr>
              <a:t> </a:t>
            </a:r>
            <a:r>
              <a:rPr lang="en-US" sz="1800" b="0" strike="noStrike" spc="-1" dirty="0" err="1">
                <a:solidFill>
                  <a:srgbClr val="FFFFFF"/>
                </a:solidFill>
                <a:latin typeface="Trebuchet MS"/>
              </a:rPr>
              <a:t>il</a:t>
            </a:r>
            <a:r>
              <a:rPr lang="en-US" sz="1800" b="0" strike="noStrike" spc="-1" dirty="0">
                <a:solidFill>
                  <a:srgbClr val="FFFFFF"/>
                </a:solidFill>
                <a:latin typeface="Trebuchet MS"/>
              </a:rPr>
              <a:t> </a:t>
            </a:r>
            <a:r>
              <a:rPr lang="en-US" sz="1800" b="0" strike="noStrike" spc="-1" dirty="0" err="1">
                <a:solidFill>
                  <a:srgbClr val="FFFFFF"/>
                </a:solidFill>
                <a:latin typeface="Trebuchet MS"/>
              </a:rPr>
              <a:t>sistema</a:t>
            </a:r>
            <a:r>
              <a:rPr lang="en-US" sz="1800" b="0" strike="noStrike" spc="-1" dirty="0">
                <a:solidFill>
                  <a:srgbClr val="FFFFFF"/>
                </a:solidFill>
                <a:latin typeface="Trebuchet MS"/>
              </a:rPr>
              <a:t> </a:t>
            </a:r>
            <a:r>
              <a:rPr lang="en-US" sz="1800" b="0" strike="noStrike" spc="-1" dirty="0" err="1">
                <a:solidFill>
                  <a:srgbClr val="FFFFFF"/>
                </a:solidFill>
                <a:latin typeface="Trebuchet MS"/>
              </a:rPr>
              <a:t>registra</a:t>
            </a:r>
            <a:r>
              <a:rPr lang="en-US" sz="1800" b="0" strike="noStrike" spc="-1" dirty="0">
                <a:solidFill>
                  <a:srgbClr val="FFFFFF"/>
                </a:solidFill>
                <a:latin typeface="Trebuchet MS"/>
              </a:rPr>
              <a:t> </a:t>
            </a:r>
            <a:r>
              <a:rPr lang="en-US" sz="1800" b="0" strike="noStrike" spc="-1" dirty="0" err="1">
                <a:solidFill>
                  <a:srgbClr val="FFFFFF"/>
                </a:solidFill>
                <a:latin typeface="Trebuchet MS"/>
              </a:rPr>
              <a:t>i</a:t>
            </a:r>
            <a:r>
              <a:rPr lang="en-US" sz="1800" b="0" strike="noStrike" spc="-1" dirty="0">
                <a:solidFill>
                  <a:srgbClr val="FFFFFF"/>
                </a:solidFill>
                <a:latin typeface="Trebuchet MS"/>
              </a:rPr>
              <a:t> </a:t>
            </a:r>
            <a:r>
              <a:rPr lang="en-US" sz="1800" b="0" strike="noStrike" spc="-1" dirty="0" err="1">
                <a:solidFill>
                  <a:srgbClr val="FFFFFF"/>
                </a:solidFill>
                <a:latin typeface="Trebuchet MS"/>
              </a:rPr>
              <a:t>dati</a:t>
            </a:r>
            <a:r>
              <a:rPr lang="en-US" sz="1800" b="0" strike="noStrike" spc="-1" dirty="0">
                <a:solidFill>
                  <a:srgbClr val="FFFFFF"/>
                </a:solidFill>
                <a:latin typeface="Trebuchet MS"/>
              </a:rPr>
              <a:t>. </a:t>
            </a:r>
            <a:endParaRPr lang="en-US" sz="1800" b="0" strike="noStrike" spc="-1" dirty="0">
              <a:latin typeface="Arial"/>
            </a:endParaRPr>
          </a:p>
          <a:p>
            <a:pPr>
              <a:lnSpc>
                <a:spcPct val="100000"/>
              </a:lnSpc>
              <a:spcBef>
                <a:spcPts val="360"/>
              </a:spcBef>
            </a:pPr>
            <a:r>
              <a:rPr lang="en-US" sz="1800" b="0" strike="noStrike" spc="-1" dirty="0" err="1">
                <a:solidFill>
                  <a:srgbClr val="FFFFFF"/>
                </a:solidFill>
                <a:latin typeface="Trebuchet MS"/>
              </a:rPr>
              <a:t>Eventuali</a:t>
            </a:r>
            <a:r>
              <a:rPr lang="en-US" sz="1800" b="0" strike="noStrike" spc="-1" dirty="0">
                <a:solidFill>
                  <a:srgbClr val="FFFFFF"/>
                </a:solidFill>
                <a:latin typeface="Trebuchet MS"/>
              </a:rPr>
              <a:t> effort </a:t>
            </a:r>
            <a:r>
              <a:rPr lang="en-US" sz="1800" b="0" strike="noStrike" spc="-1" dirty="0" err="1">
                <a:solidFill>
                  <a:srgbClr val="FFFFFF"/>
                </a:solidFill>
                <a:latin typeface="Trebuchet MS"/>
              </a:rPr>
              <a:t>che</a:t>
            </a:r>
            <a:r>
              <a:rPr lang="en-US" sz="1800" b="0" strike="noStrike" spc="-1" dirty="0">
                <a:solidFill>
                  <a:srgbClr val="FFFFFF"/>
                </a:solidFill>
                <a:latin typeface="Trebuchet MS"/>
              </a:rPr>
              <a:t> </a:t>
            </a:r>
            <a:r>
              <a:rPr lang="en-US" sz="1800" b="0" strike="noStrike" spc="-1" dirty="0" err="1">
                <a:solidFill>
                  <a:srgbClr val="FFFFFF"/>
                </a:solidFill>
                <a:latin typeface="Trebuchet MS"/>
              </a:rPr>
              <a:t>sforano</a:t>
            </a:r>
            <a:r>
              <a:rPr lang="en-US" sz="1800" b="0" strike="noStrike" spc="-1" dirty="0">
                <a:solidFill>
                  <a:srgbClr val="FFFFFF"/>
                </a:solidFill>
                <a:latin typeface="Trebuchet MS"/>
              </a:rPr>
              <a:t> </a:t>
            </a:r>
            <a:r>
              <a:rPr lang="en-US" sz="1800" b="0" strike="noStrike" spc="-1" dirty="0" err="1">
                <a:solidFill>
                  <a:srgbClr val="FFFFFF"/>
                </a:solidFill>
                <a:latin typeface="Trebuchet MS"/>
              </a:rPr>
              <a:t>i</a:t>
            </a:r>
            <a:r>
              <a:rPr lang="en-US" sz="1800" b="0" strike="noStrike" spc="-1" dirty="0">
                <a:solidFill>
                  <a:srgbClr val="FFFFFF"/>
                </a:solidFill>
                <a:latin typeface="Trebuchet MS"/>
              </a:rPr>
              <a:t> </a:t>
            </a:r>
            <a:r>
              <a:rPr lang="en-US" sz="1800" b="0" strike="noStrike" spc="-1" dirty="0" err="1">
                <a:solidFill>
                  <a:srgbClr val="FFFFFF"/>
                </a:solidFill>
                <a:latin typeface="Trebuchet MS"/>
              </a:rPr>
              <a:t>vincoli</a:t>
            </a:r>
            <a:r>
              <a:rPr lang="en-US" sz="1800" b="0" strike="noStrike" spc="-1" dirty="0">
                <a:solidFill>
                  <a:srgbClr val="FFFFFF"/>
                </a:solidFill>
                <a:latin typeface="Trebuchet MS"/>
              </a:rPr>
              <a:t> di </a:t>
            </a:r>
            <a:r>
              <a:rPr lang="en-US" sz="1800" b="0" strike="noStrike" spc="-1" dirty="0" err="1">
                <a:solidFill>
                  <a:srgbClr val="FFFFFF"/>
                </a:solidFill>
                <a:latin typeface="Trebuchet MS"/>
              </a:rPr>
              <a:t>inserimento</a:t>
            </a:r>
            <a:r>
              <a:rPr lang="en-US" sz="1800" b="0" strike="noStrike" spc="-1" dirty="0">
                <a:solidFill>
                  <a:srgbClr val="FFFFFF"/>
                </a:solidFill>
                <a:latin typeface="Trebuchet MS"/>
              </a:rPr>
              <a:t> </a:t>
            </a:r>
            <a:r>
              <a:rPr lang="en-US" sz="1800" b="0" strike="noStrike" spc="-1" dirty="0" err="1">
                <a:solidFill>
                  <a:srgbClr val="FFFFFF"/>
                </a:solidFill>
                <a:latin typeface="Trebuchet MS"/>
              </a:rPr>
              <a:t>impostati</a:t>
            </a:r>
            <a:r>
              <a:rPr lang="en-US" sz="1800" b="0" strike="noStrike" spc="-1" dirty="0">
                <a:solidFill>
                  <a:srgbClr val="FFFFFF"/>
                </a:solidFill>
                <a:latin typeface="Trebuchet MS"/>
              </a:rPr>
              <a:t> in U-</a:t>
            </a:r>
            <a:r>
              <a:rPr lang="en-US" spc="-1" dirty="0" err="1">
                <a:solidFill>
                  <a:srgbClr val="FFFFFF"/>
                </a:solidFill>
                <a:latin typeface="Trebuchet MS"/>
              </a:rPr>
              <a:t>G</a:t>
            </a:r>
            <a:r>
              <a:rPr lang="en-US" sz="1800" b="0" strike="noStrike" spc="-1" dirty="0" err="1">
                <a:solidFill>
                  <a:srgbClr val="FFFFFF"/>
                </a:solidFill>
                <a:latin typeface="Trebuchet MS"/>
              </a:rPr>
              <a:t>ov</a:t>
            </a:r>
            <a:r>
              <a:rPr lang="en-US" sz="1800" b="0" strike="noStrike" spc="-1" dirty="0">
                <a:solidFill>
                  <a:srgbClr val="FFFFFF"/>
                </a:solidFill>
                <a:latin typeface="Trebuchet MS"/>
              </a:rPr>
              <a:t>, </a:t>
            </a:r>
            <a:r>
              <a:rPr lang="en-US" spc="-1" dirty="0" err="1">
                <a:solidFill>
                  <a:srgbClr val="FFFFFF"/>
                </a:solidFill>
                <a:latin typeface="Trebuchet MS"/>
              </a:rPr>
              <a:t>s</a:t>
            </a:r>
            <a:r>
              <a:rPr lang="en-US" sz="1800" b="0" strike="noStrike" spc="-1" dirty="0" err="1">
                <a:solidFill>
                  <a:srgbClr val="FFFFFF"/>
                </a:solidFill>
                <a:latin typeface="Trebuchet MS"/>
              </a:rPr>
              <a:t>ono</a:t>
            </a:r>
            <a:r>
              <a:rPr lang="en-US" sz="1800" b="0" strike="noStrike" spc="-1" dirty="0">
                <a:solidFill>
                  <a:srgbClr val="FFFFFF"/>
                </a:solidFill>
                <a:latin typeface="Trebuchet MS"/>
              </a:rPr>
              <a:t> </a:t>
            </a:r>
            <a:r>
              <a:rPr lang="en-US" sz="1800" b="0" strike="noStrike" spc="-1" dirty="0" err="1">
                <a:solidFill>
                  <a:srgbClr val="FFFFFF"/>
                </a:solidFill>
                <a:latin typeface="Trebuchet MS"/>
              </a:rPr>
              <a:t>evidenziati</a:t>
            </a:r>
            <a:r>
              <a:rPr lang="en-US" sz="1800" b="0" strike="noStrike" spc="-1" dirty="0">
                <a:solidFill>
                  <a:srgbClr val="FFFFFF"/>
                </a:solidFill>
                <a:latin typeface="Trebuchet MS"/>
              </a:rPr>
              <a:t> </a:t>
            </a:r>
            <a:r>
              <a:rPr lang="en-US" sz="1800" b="0" strike="noStrike" spc="-1" dirty="0" err="1">
                <a:solidFill>
                  <a:srgbClr val="FFFFFF"/>
                </a:solidFill>
                <a:latin typeface="Trebuchet MS"/>
              </a:rPr>
              <a:t>attraverso</a:t>
            </a:r>
            <a:r>
              <a:rPr lang="en-US" sz="1800" b="0" strike="noStrike" spc="-1" dirty="0">
                <a:solidFill>
                  <a:srgbClr val="FFFFFF"/>
                </a:solidFill>
                <a:latin typeface="Trebuchet MS"/>
              </a:rPr>
              <a:t> </a:t>
            </a:r>
            <a:r>
              <a:rPr lang="en-US" sz="1800" b="0" strike="noStrike" spc="-1" dirty="0" err="1">
                <a:solidFill>
                  <a:srgbClr val="FFFFFF"/>
                </a:solidFill>
                <a:latin typeface="Trebuchet MS"/>
              </a:rPr>
              <a:t>distinzioni</a:t>
            </a:r>
            <a:r>
              <a:rPr lang="en-US" sz="1800" b="0" strike="noStrike" spc="-1" dirty="0">
                <a:solidFill>
                  <a:srgbClr val="FFFFFF"/>
                </a:solidFill>
                <a:latin typeface="Trebuchet MS"/>
              </a:rPr>
              <a:t> </a:t>
            </a:r>
            <a:r>
              <a:rPr lang="en-US" sz="1800" b="0" strike="noStrike" spc="-1" dirty="0" err="1">
                <a:solidFill>
                  <a:srgbClr val="FFFFFF"/>
                </a:solidFill>
                <a:latin typeface="Trebuchet MS"/>
              </a:rPr>
              <a:t>cromatiche</a:t>
            </a:r>
            <a:r>
              <a:rPr lang="en-US" sz="1800" b="0" strike="noStrike" spc="-1" dirty="0">
                <a:solidFill>
                  <a:srgbClr val="FFFFFF"/>
                </a:solidFill>
                <a:latin typeface="Trebuchet MS"/>
              </a:rPr>
              <a:t> in </a:t>
            </a:r>
            <a:r>
              <a:rPr lang="en-US" sz="1800" b="0" strike="noStrike" spc="-1" dirty="0" err="1">
                <a:solidFill>
                  <a:srgbClr val="FFFFFF"/>
                </a:solidFill>
                <a:latin typeface="Trebuchet MS"/>
              </a:rPr>
              <a:t>giallo</a:t>
            </a:r>
            <a:r>
              <a:rPr lang="en-US" sz="1800" b="0" strike="noStrike" spc="-1" dirty="0">
                <a:solidFill>
                  <a:srgbClr val="FFFFFF"/>
                </a:solidFill>
                <a:latin typeface="Trebuchet MS"/>
              </a:rPr>
              <a:t>/</a:t>
            </a:r>
            <a:r>
              <a:rPr lang="en-US" sz="1800" b="0" strike="noStrike" spc="-1" dirty="0" err="1">
                <a:solidFill>
                  <a:srgbClr val="FFFFFF"/>
                </a:solidFill>
                <a:latin typeface="Trebuchet MS"/>
              </a:rPr>
              <a:t>arancione</a:t>
            </a:r>
            <a:r>
              <a:rPr lang="en-US" sz="1800" b="0" strike="noStrike" spc="-1" dirty="0">
                <a:solidFill>
                  <a:srgbClr val="FFFFFF"/>
                </a:solidFill>
                <a:latin typeface="Trebuchet MS"/>
              </a:rPr>
              <a:t> per </a:t>
            </a:r>
            <a:r>
              <a:rPr lang="en-US" sz="1800" b="0" strike="noStrike" spc="-1" dirty="0" err="1">
                <a:solidFill>
                  <a:srgbClr val="FFFFFF"/>
                </a:solidFill>
                <a:latin typeface="Trebuchet MS"/>
              </a:rPr>
              <a:t>i</a:t>
            </a:r>
            <a:r>
              <a:rPr lang="en-US" sz="1800" b="0" strike="noStrike" spc="-1" dirty="0">
                <a:solidFill>
                  <a:srgbClr val="FFFFFF"/>
                </a:solidFill>
                <a:latin typeface="Trebuchet MS"/>
              </a:rPr>
              <a:t> </a:t>
            </a:r>
            <a:r>
              <a:rPr lang="en-US" sz="1800" b="0" strike="noStrike" spc="-1" dirty="0" err="1">
                <a:solidFill>
                  <a:srgbClr val="FFFFFF"/>
                </a:solidFill>
                <a:latin typeface="Trebuchet MS"/>
              </a:rPr>
              <a:t>vincoli</a:t>
            </a:r>
            <a:r>
              <a:rPr lang="en-US" sz="1800" b="0" strike="noStrike" spc="-1" dirty="0">
                <a:solidFill>
                  <a:srgbClr val="FFFFFF"/>
                </a:solidFill>
                <a:latin typeface="Trebuchet MS"/>
              </a:rPr>
              <a:t> non </a:t>
            </a:r>
            <a:r>
              <a:rPr lang="en-US" sz="1800" b="0" strike="noStrike" spc="-1" dirty="0" err="1">
                <a:solidFill>
                  <a:srgbClr val="FFFFFF"/>
                </a:solidFill>
                <a:latin typeface="Trebuchet MS"/>
              </a:rPr>
              <a:t>bloccanti</a:t>
            </a:r>
            <a:r>
              <a:rPr lang="en-US" sz="1800" b="0" strike="noStrike" spc="-1" dirty="0">
                <a:solidFill>
                  <a:srgbClr val="FFFFFF"/>
                </a:solidFill>
                <a:latin typeface="Trebuchet MS"/>
              </a:rPr>
              <a:t> </a:t>
            </a:r>
            <a:r>
              <a:rPr lang="en-US" sz="1800" b="0" strike="noStrike" spc="-1" dirty="0" err="1">
                <a:solidFill>
                  <a:srgbClr val="FFFFFF"/>
                </a:solidFill>
                <a:latin typeface="Trebuchet MS"/>
              </a:rPr>
              <a:t>ed</a:t>
            </a:r>
            <a:r>
              <a:rPr lang="en-US" sz="1800" b="0" strike="noStrike" spc="-1" dirty="0">
                <a:solidFill>
                  <a:srgbClr val="FFFFFF"/>
                </a:solidFill>
                <a:latin typeface="Trebuchet MS"/>
              </a:rPr>
              <a:t> in </a:t>
            </a:r>
            <a:r>
              <a:rPr lang="en-US" sz="1800" b="0" strike="noStrike" spc="-1" dirty="0" err="1">
                <a:solidFill>
                  <a:srgbClr val="FFFFFF"/>
                </a:solidFill>
                <a:latin typeface="Trebuchet MS"/>
              </a:rPr>
              <a:t>rosso</a:t>
            </a:r>
            <a:r>
              <a:rPr lang="en-US" sz="1800" b="0" strike="noStrike" spc="-1" dirty="0">
                <a:solidFill>
                  <a:srgbClr val="FFFFFF"/>
                </a:solidFill>
                <a:latin typeface="Trebuchet MS"/>
              </a:rPr>
              <a:t> per </a:t>
            </a:r>
            <a:r>
              <a:rPr lang="en-US" sz="1800" b="0" strike="noStrike" spc="-1" dirty="0" err="1">
                <a:solidFill>
                  <a:srgbClr val="FFFFFF"/>
                </a:solidFill>
                <a:latin typeface="Trebuchet MS"/>
              </a:rPr>
              <a:t>i</a:t>
            </a:r>
            <a:r>
              <a:rPr lang="en-US" sz="1800" b="0" strike="noStrike" spc="-1" dirty="0">
                <a:solidFill>
                  <a:srgbClr val="FFFFFF"/>
                </a:solidFill>
                <a:latin typeface="Trebuchet MS"/>
              </a:rPr>
              <a:t> </a:t>
            </a:r>
            <a:r>
              <a:rPr lang="en-US" sz="1800" b="0" strike="noStrike" spc="-1" dirty="0" err="1">
                <a:solidFill>
                  <a:srgbClr val="FFFFFF"/>
                </a:solidFill>
                <a:latin typeface="Trebuchet MS"/>
              </a:rPr>
              <a:t>vincoli</a:t>
            </a:r>
            <a:r>
              <a:rPr lang="en-US" sz="1800" b="0" strike="noStrike" spc="-1" dirty="0">
                <a:solidFill>
                  <a:srgbClr val="FFFFFF"/>
                </a:solidFill>
                <a:latin typeface="Trebuchet MS"/>
              </a:rPr>
              <a:t> </a:t>
            </a:r>
            <a:r>
              <a:rPr lang="en-US" sz="1800" b="0" strike="noStrike" spc="-1" dirty="0" err="1">
                <a:solidFill>
                  <a:srgbClr val="FFFFFF"/>
                </a:solidFill>
                <a:latin typeface="Trebuchet MS"/>
              </a:rPr>
              <a:t>bloccanti</a:t>
            </a:r>
            <a:r>
              <a:rPr lang="en-US" sz="1800" b="0" strike="noStrike" spc="-1" dirty="0">
                <a:solidFill>
                  <a:srgbClr val="FFFFFF"/>
                </a:solidFill>
                <a:latin typeface="Trebuchet MS"/>
              </a:rPr>
              <a:t>. </a:t>
            </a:r>
            <a:endParaRPr lang="en-US" sz="1800" b="0" strike="noStrike" spc="-1" dirty="0">
              <a:latin typeface="Arial"/>
            </a:endParaRPr>
          </a:p>
        </p:txBody>
      </p:sp>
      <p:sp>
        <p:nvSpPr>
          <p:cNvPr id="336" name="CustomShape 3"/>
          <p:cNvSpPr/>
          <p:nvPr/>
        </p:nvSpPr>
        <p:spPr>
          <a:xfrm>
            <a:off x="1187280" y="3573000"/>
            <a:ext cx="7345080" cy="1827720"/>
          </a:xfrm>
          <a:prstGeom prst="rect">
            <a:avLst/>
          </a:prstGeom>
          <a:ln>
            <a:noFill/>
          </a:ln>
          <a:effectLst>
            <a:outerShdw blurRad="40000" dist="23000" dir="5400000" rotWithShape="0">
              <a:srgbClr val="000000">
                <a:alpha val="35000"/>
              </a:srgbClr>
            </a:outerShdw>
          </a:effectLst>
        </p:spPr>
        <p:style>
          <a:lnRef idx="0">
            <a:schemeClr val="accent1"/>
          </a:lnRef>
          <a:fillRef idx="3">
            <a:schemeClr val="accent1"/>
          </a:fillRef>
          <a:effectRef idx="3">
            <a:schemeClr val="accent1"/>
          </a:effectRef>
          <a:fontRef idx="minor"/>
        </p:style>
        <p:txBody>
          <a:bodyPr lIns="90000" tIns="45000" rIns="90000" bIns="45000"/>
          <a:lstStyle/>
          <a:p>
            <a:pPr>
              <a:lnSpc>
                <a:spcPct val="100000"/>
              </a:lnSpc>
              <a:spcBef>
                <a:spcPts val="360"/>
              </a:spcBef>
            </a:pPr>
            <a:r>
              <a:rPr lang="en-US" sz="1800" b="0" strike="noStrike" spc="-1">
                <a:solidFill>
                  <a:srgbClr val="FFFFFF"/>
                </a:solidFill>
                <a:latin typeface="Trebuchet MS"/>
              </a:rPr>
              <a:t>Se si desidera inviare il timesheet per il mese in oggetto, è necessario cliccare sul pulsante            </a:t>
            </a:r>
            <a:endParaRPr lang="en-US" sz="1800" b="0" strike="noStrike" spc="-1">
              <a:latin typeface="Arial"/>
            </a:endParaRPr>
          </a:p>
          <a:p>
            <a:pPr>
              <a:lnSpc>
                <a:spcPct val="100000"/>
              </a:lnSpc>
              <a:spcBef>
                <a:spcPts val="360"/>
              </a:spcBef>
            </a:pPr>
            <a:endParaRPr lang="en-US" sz="1800" b="0" strike="noStrike" spc="-1">
              <a:latin typeface="Arial"/>
            </a:endParaRPr>
          </a:p>
          <a:p>
            <a:pPr>
              <a:lnSpc>
                <a:spcPct val="100000"/>
              </a:lnSpc>
              <a:spcBef>
                <a:spcPts val="360"/>
              </a:spcBef>
            </a:pPr>
            <a:r>
              <a:rPr lang="en-US" sz="1800" b="0" strike="noStrike" spc="-1">
                <a:solidFill>
                  <a:srgbClr val="FFFFFF"/>
                </a:solidFill>
                <a:latin typeface="Trebuchet MS"/>
              </a:rPr>
              <a:t>Dopo questa operazione il sistema verifica l’eventuale presenza di effort che sforano vincoli bloccanti ed esige la loro correzione per rendere effettivo l’invio.</a:t>
            </a:r>
            <a:endParaRPr lang="en-US" sz="1800" b="0" strike="noStrike" spc="-1">
              <a:latin typeface="Arial"/>
            </a:endParaRPr>
          </a:p>
        </p:txBody>
      </p:sp>
      <p:sp>
        <p:nvSpPr>
          <p:cNvPr id="339" name="CustomShape 4"/>
          <p:cNvSpPr/>
          <p:nvPr/>
        </p:nvSpPr>
        <p:spPr>
          <a:xfrm>
            <a:off x="251640" y="5762880"/>
            <a:ext cx="7345080" cy="684720"/>
          </a:xfrm>
          <a:prstGeom prst="rect">
            <a:avLst/>
          </a:prstGeom>
          <a:ln>
            <a:noFill/>
          </a:ln>
          <a:effectLst>
            <a:outerShdw blurRad="40000" dist="23000" dir="5400000" rotWithShape="0">
              <a:srgbClr val="000000">
                <a:alpha val="35000"/>
              </a:srgbClr>
            </a:outerShdw>
          </a:effectLst>
        </p:spPr>
        <p:style>
          <a:lnRef idx="0">
            <a:schemeClr val="accent2"/>
          </a:lnRef>
          <a:fillRef idx="3">
            <a:schemeClr val="accent2"/>
          </a:fillRef>
          <a:effectRef idx="3">
            <a:schemeClr val="accent2"/>
          </a:effectRef>
          <a:fontRef idx="minor"/>
        </p:style>
        <p:txBody>
          <a:bodyPr lIns="90000" tIns="45000" rIns="90000" bIns="45000"/>
          <a:lstStyle/>
          <a:p>
            <a:pPr>
              <a:lnSpc>
                <a:spcPct val="100000"/>
              </a:lnSpc>
              <a:spcBef>
                <a:spcPts val="360"/>
              </a:spcBef>
            </a:pPr>
            <a:r>
              <a:rPr lang="en-US" sz="1800" b="0" strike="noStrike" spc="-1">
                <a:solidFill>
                  <a:srgbClr val="FFFFFF"/>
                </a:solidFill>
                <a:latin typeface="Trebuchet MS"/>
              </a:rPr>
              <a:t>Il timesheet del mese </a:t>
            </a:r>
            <a:r>
              <a:rPr lang="en-US" sz="1800" b="1" u="sng" strike="noStrike" spc="-1">
                <a:solidFill>
                  <a:srgbClr val="FFFFFF"/>
                </a:solidFill>
                <a:uFillTx/>
                <a:latin typeface="Trebuchet MS"/>
              </a:rPr>
              <a:t>inviato</a:t>
            </a:r>
            <a:r>
              <a:rPr lang="en-US" sz="1800" b="0" strike="noStrike" spc="-1">
                <a:solidFill>
                  <a:srgbClr val="FFFFFF"/>
                </a:solidFill>
                <a:latin typeface="Trebuchet MS"/>
              </a:rPr>
              <a:t> passa in SOLA LETTURA !</a:t>
            </a:r>
            <a:endParaRPr lang="en-US" sz="1800" b="0" strike="noStrike" spc="-1">
              <a:latin typeface="Arial"/>
            </a:endParaRPr>
          </a:p>
          <a:p>
            <a:pPr>
              <a:lnSpc>
                <a:spcPct val="100000"/>
              </a:lnSpc>
              <a:spcBef>
                <a:spcPts val="360"/>
              </a:spcBef>
            </a:pPr>
            <a:endParaRPr lang="en-US" sz="1800" b="0" strike="noStrike" spc="-1">
              <a:latin typeface="Arial"/>
            </a:endParaRPr>
          </a:p>
        </p:txBody>
      </p:sp>
      <p:pic>
        <p:nvPicPr>
          <p:cNvPr id="10" name="Immagine 9"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6" y="79512"/>
            <a:ext cx="1221313" cy="1110285"/>
          </a:xfrm>
          <a:prstGeom prst="rect">
            <a:avLst/>
          </a:prstGeom>
        </p:spPr>
      </p:pic>
      <p:pic>
        <p:nvPicPr>
          <p:cNvPr id="11" name="Immagine 6"/>
          <p:cNvPicPr/>
          <p:nvPr/>
        </p:nvPicPr>
        <p:blipFill>
          <a:blip r:embed="rId3"/>
          <a:stretch/>
        </p:blipFill>
        <p:spPr>
          <a:xfrm>
            <a:off x="7018356" y="71588"/>
            <a:ext cx="1044429" cy="950760"/>
          </a:xfrm>
          <a:prstGeom prst="rect">
            <a:avLst/>
          </a:prstGeom>
          <a:ln>
            <a:noFill/>
          </a:ln>
        </p:spPr>
      </p:pic>
      <p:pic>
        <p:nvPicPr>
          <p:cNvPr id="12" name="Immagine 11"/>
          <p:cNvPicPr/>
          <p:nvPr/>
        </p:nvPicPr>
        <p:blipFill>
          <a:blip r:embed="rId4">
            <a:extLst>
              <a:ext uri="{28A0092B-C50C-407E-A947-70E740481C1C}">
                <a14:useLocalDpi xmlns:a14="http://schemas.microsoft.com/office/drawing/2010/main" val="0"/>
              </a:ext>
            </a:extLst>
          </a:blip>
          <a:srcRect/>
          <a:stretch>
            <a:fillRect/>
          </a:stretch>
        </p:blipFill>
        <p:spPr bwMode="auto">
          <a:xfrm>
            <a:off x="5874855" y="1589433"/>
            <a:ext cx="952500" cy="381000"/>
          </a:xfrm>
          <a:prstGeom prst="rect">
            <a:avLst/>
          </a:prstGeom>
          <a:noFill/>
          <a:ln>
            <a:noFill/>
          </a:ln>
        </p:spPr>
      </p:pic>
      <p:pic>
        <p:nvPicPr>
          <p:cNvPr id="13" name="Immagine 12"/>
          <p:cNvPicPr/>
          <p:nvPr/>
        </p:nvPicPr>
        <p:blipFill>
          <a:blip r:embed="rId5">
            <a:extLst>
              <a:ext uri="{28A0092B-C50C-407E-A947-70E740481C1C}">
                <a14:useLocalDpi xmlns:a14="http://schemas.microsoft.com/office/drawing/2010/main" val="0"/>
              </a:ext>
            </a:extLst>
          </a:blip>
          <a:srcRect/>
          <a:stretch>
            <a:fillRect/>
          </a:stretch>
        </p:blipFill>
        <p:spPr bwMode="auto">
          <a:xfrm>
            <a:off x="4734960" y="3954117"/>
            <a:ext cx="866775" cy="381000"/>
          </a:xfrm>
          <a:prstGeom prst="rect">
            <a:avLst/>
          </a:prstGeom>
          <a:noFill/>
          <a:ln>
            <a:noFill/>
          </a:ln>
        </p:spPr>
      </p:pic>
      <p:sp>
        <p:nvSpPr>
          <p:cNvPr id="2" name="Segnaposto numero diapositiva 1"/>
          <p:cNvSpPr>
            <a:spLocks noGrp="1"/>
          </p:cNvSpPr>
          <p:nvPr>
            <p:ph type="sldNum" sz="quarter" idx="12"/>
          </p:nvPr>
        </p:nvSpPr>
        <p:spPr/>
        <p:txBody>
          <a:bodyPr/>
          <a:lstStyle/>
          <a:p>
            <a:fld id="{589818BB-026E-B045-9149-3EE600410FF9}" type="slidenum">
              <a:rPr lang="it-IT" smtClean="0"/>
              <a:t>12</a:t>
            </a:fld>
            <a:endParaRPr lang="it-IT"/>
          </a:p>
        </p:txBody>
      </p:sp>
      <p:sp>
        <p:nvSpPr>
          <p:cNvPr id="14" name="TextShape 1"/>
          <p:cNvSpPr txBox="1"/>
          <p:nvPr/>
        </p:nvSpPr>
        <p:spPr>
          <a:xfrm>
            <a:off x="3048480" y="6568172"/>
            <a:ext cx="2895120" cy="364680"/>
          </a:xfrm>
          <a:prstGeom prst="rect">
            <a:avLst/>
          </a:prstGeom>
          <a:noFill/>
          <a:ln>
            <a:noFill/>
          </a:ln>
        </p:spPr>
        <p:txBody>
          <a:bodyPr anchor="ctr"/>
          <a:lstStyle/>
          <a:p>
            <a:pPr algn="ctr">
              <a:lnSpc>
                <a:spcPct val="100000"/>
              </a:lnSpc>
            </a:pPr>
            <a:r>
              <a:rPr lang="en-US" sz="1200" b="0" strike="noStrike" spc="-1" dirty="0" err="1">
                <a:solidFill>
                  <a:srgbClr val="8B8B8B"/>
                </a:solidFill>
                <a:latin typeface="Dosis"/>
              </a:rPr>
              <a:t>www.cineca.it</a:t>
            </a:r>
            <a:endParaRPr lang="en-US" sz="1200" b="0" strike="noStrike" spc="-1" dirty="0">
              <a:latin typeface="Times New Roman"/>
            </a:endParaRPr>
          </a:p>
        </p:txBody>
      </p:sp>
    </p:spTree>
    <p:extLst>
      <p:ext uri="{BB962C8B-B14F-4D97-AF65-F5344CB8AC3E}">
        <p14:creationId xmlns:p14="http://schemas.microsoft.com/office/powerpoint/2010/main" val="3764677955"/>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Shape 2"/>
          <p:cNvSpPr txBox="1"/>
          <p:nvPr/>
        </p:nvSpPr>
        <p:spPr>
          <a:xfrm>
            <a:off x="442564" y="1000076"/>
            <a:ext cx="8205480" cy="777600"/>
          </a:xfrm>
          <a:prstGeom prst="rect">
            <a:avLst/>
          </a:prstGeom>
          <a:noFill/>
          <a:ln>
            <a:noFill/>
          </a:ln>
        </p:spPr>
        <p:txBody>
          <a:bodyPr anchor="ctr"/>
          <a:lstStyle/>
          <a:p>
            <a:pPr algn="ctr">
              <a:lnSpc>
                <a:spcPct val="100000"/>
              </a:lnSpc>
            </a:pPr>
            <a:r>
              <a:rPr lang="it-IT" sz="2800" u="sng" dirty="0" err="1">
                <a:solidFill>
                  <a:schemeClr val="tx1">
                    <a:lumMod val="65000"/>
                    <a:lumOff val="35000"/>
                  </a:schemeClr>
                </a:solidFill>
                <a:latin typeface="Athelas Regular"/>
                <a:cs typeface="Athelas Regular"/>
              </a:rPr>
              <a:t>Flag</a:t>
            </a:r>
            <a:r>
              <a:rPr lang="it-IT" sz="2800" u="sng" dirty="0">
                <a:solidFill>
                  <a:schemeClr val="tx1">
                    <a:lumMod val="65000"/>
                    <a:lumOff val="35000"/>
                  </a:schemeClr>
                </a:solidFill>
                <a:latin typeface="Athelas Regular"/>
                <a:cs typeface="Athelas Regular"/>
              </a:rPr>
              <a:t> </a:t>
            </a:r>
            <a:r>
              <a:rPr lang="it-IT" sz="2800" u="sng" dirty="0" err="1">
                <a:solidFill>
                  <a:schemeClr val="tx1">
                    <a:lumMod val="65000"/>
                    <a:lumOff val="35000"/>
                  </a:schemeClr>
                </a:solidFill>
                <a:latin typeface="Athelas Regular"/>
                <a:cs typeface="Athelas Regular"/>
              </a:rPr>
              <a:t>Macroprogetti</a:t>
            </a:r>
            <a:r>
              <a:rPr lang="it-IT" sz="2800" u="sng" dirty="0">
                <a:solidFill>
                  <a:schemeClr val="tx1">
                    <a:lumMod val="65000"/>
                    <a:lumOff val="35000"/>
                  </a:schemeClr>
                </a:solidFill>
                <a:latin typeface="Athelas Regular"/>
                <a:cs typeface="Athelas Regular"/>
              </a:rPr>
              <a:t> Funzionali</a:t>
            </a:r>
            <a:endParaRPr lang="it-IT" sz="2800" u="sng" strike="noStrike" spc="-1" dirty="0">
              <a:solidFill>
                <a:schemeClr val="tx1">
                  <a:lumMod val="65000"/>
                  <a:lumOff val="35000"/>
                </a:schemeClr>
              </a:solidFill>
              <a:latin typeface="Athelas Regular"/>
              <a:cs typeface="Athelas Regular"/>
            </a:endParaRPr>
          </a:p>
        </p:txBody>
      </p:sp>
      <p:sp>
        <p:nvSpPr>
          <p:cNvPr id="7" name="CasellaDiTesto 6"/>
          <p:cNvSpPr txBox="1"/>
          <p:nvPr/>
        </p:nvSpPr>
        <p:spPr>
          <a:xfrm>
            <a:off x="7841174" y="0"/>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8" name="Immagine 7"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9" name="Immagine 6"/>
          <p:cNvPicPr/>
          <p:nvPr/>
        </p:nvPicPr>
        <p:blipFill>
          <a:blip r:embed="rId3"/>
          <a:stretch/>
        </p:blipFill>
        <p:spPr>
          <a:xfrm>
            <a:off x="6978600" y="49316"/>
            <a:ext cx="1044429" cy="950760"/>
          </a:xfrm>
          <a:prstGeom prst="rect">
            <a:avLst/>
          </a:prstGeom>
          <a:ln>
            <a:noFill/>
          </a:ln>
        </p:spPr>
      </p:pic>
      <p:pic>
        <p:nvPicPr>
          <p:cNvPr id="10" name="Picture 27"/>
          <p:cNvPicPr/>
          <p:nvPr/>
        </p:nvPicPr>
        <p:blipFill>
          <a:blip r:embed="rId4"/>
          <a:stretch/>
        </p:blipFill>
        <p:spPr>
          <a:xfrm>
            <a:off x="1221313" y="200289"/>
            <a:ext cx="985700" cy="909996"/>
          </a:xfrm>
          <a:prstGeom prst="rect">
            <a:avLst/>
          </a:prstGeom>
          <a:ln w="9360">
            <a:noFill/>
          </a:ln>
        </p:spPr>
      </p:pic>
      <p:sp>
        <p:nvSpPr>
          <p:cNvPr id="14" name="TextShape 1"/>
          <p:cNvSpPr txBox="1"/>
          <p:nvPr/>
        </p:nvSpPr>
        <p:spPr>
          <a:xfrm>
            <a:off x="858364" y="2269001"/>
            <a:ext cx="7789680" cy="1759607"/>
          </a:xfrm>
          <a:prstGeom prst="rect">
            <a:avLst/>
          </a:prstGeom>
          <a:gradFill rotWithShape="0">
            <a:gsLst>
              <a:gs pos="0">
                <a:srgbClr val="BFD4FE"/>
              </a:gs>
              <a:gs pos="100000">
                <a:srgbClr val="E5EFFF"/>
              </a:gs>
            </a:gsLst>
            <a:lin ang="16200000"/>
          </a:gradFill>
          <a:ln w="9360">
            <a:solidFill>
              <a:srgbClr val="4A7EBB"/>
            </a:solidFill>
            <a:round/>
          </a:ln>
        </p:spPr>
        <p:txBody>
          <a:bodyPr lIns="90000" tIns="45000" rIns="90000" bIns="45000"/>
          <a:lstStyle/>
          <a:p>
            <a:pPr marL="360" algn="ctr">
              <a:lnSpc>
                <a:spcPct val="100000"/>
              </a:lnSpc>
              <a:spcBef>
                <a:spcPts val="561"/>
              </a:spcBef>
              <a:buClr>
                <a:srgbClr val="0070C0"/>
              </a:buClr>
            </a:pPr>
            <a:r>
              <a:rPr lang="it-IT" sz="2000" b="1" dirty="0">
                <a:solidFill>
                  <a:srgbClr val="376092"/>
                </a:solidFill>
                <a:latin typeface="Cambria"/>
                <a:cs typeface="Cambria"/>
              </a:rPr>
              <a:t>Macro Tipi Progetto creati:</a:t>
            </a:r>
          </a:p>
          <a:p>
            <a:pPr marL="343260" indent="-342900" algn="just">
              <a:lnSpc>
                <a:spcPct val="100000"/>
              </a:lnSpc>
              <a:spcBef>
                <a:spcPts val="561"/>
              </a:spcBef>
              <a:buClr>
                <a:srgbClr val="0070C0"/>
              </a:buClr>
              <a:buFont typeface="Wingdings" charset="2"/>
              <a:buChar char="q"/>
            </a:pPr>
            <a:r>
              <a:rPr lang="it-IT" sz="2000" strike="noStrike" spc="-1" dirty="0">
                <a:solidFill>
                  <a:srgbClr val="376092"/>
                </a:solidFill>
                <a:latin typeface="Cambria"/>
                <a:cs typeface="Cambria"/>
              </a:rPr>
              <a:t>Altre Attività di ricerca</a:t>
            </a:r>
          </a:p>
          <a:p>
            <a:pPr marL="343260" indent="-342900" algn="just">
              <a:lnSpc>
                <a:spcPct val="100000"/>
              </a:lnSpc>
              <a:spcBef>
                <a:spcPts val="561"/>
              </a:spcBef>
              <a:buClr>
                <a:srgbClr val="0070C0"/>
              </a:buClr>
              <a:buFont typeface="Wingdings" charset="2"/>
              <a:buChar char="q"/>
            </a:pPr>
            <a:r>
              <a:rPr lang="it-IT" sz="2000" spc="-1" dirty="0">
                <a:solidFill>
                  <a:srgbClr val="376092"/>
                </a:solidFill>
                <a:latin typeface="Cambria"/>
                <a:cs typeface="Cambria"/>
              </a:rPr>
              <a:t>Altre Attività istituzionali</a:t>
            </a:r>
          </a:p>
          <a:p>
            <a:pPr marL="343260" indent="-342900" algn="just">
              <a:lnSpc>
                <a:spcPct val="100000"/>
              </a:lnSpc>
              <a:spcBef>
                <a:spcPts val="561"/>
              </a:spcBef>
              <a:buClr>
                <a:srgbClr val="0070C0"/>
              </a:buClr>
              <a:buFont typeface="Wingdings" charset="2"/>
              <a:buChar char="q"/>
            </a:pPr>
            <a:r>
              <a:rPr lang="it-IT" sz="2000" strike="noStrike" spc="-1" dirty="0">
                <a:solidFill>
                  <a:srgbClr val="376092"/>
                </a:solidFill>
                <a:latin typeface="Cambria"/>
                <a:cs typeface="Cambria"/>
              </a:rPr>
              <a:t>Attività assistenziale (solo per gli ospedalieri)</a:t>
            </a:r>
            <a:endParaRPr lang="it-IT" sz="2000" strike="noStrike" spc="-1" dirty="0">
              <a:solidFill>
                <a:srgbClr val="000000"/>
              </a:solidFill>
              <a:latin typeface="Cambria"/>
              <a:cs typeface="Cambria"/>
            </a:endParaRPr>
          </a:p>
          <a:p>
            <a:pPr algn="just">
              <a:lnSpc>
                <a:spcPct val="100000"/>
              </a:lnSpc>
              <a:spcBef>
                <a:spcPts val="641"/>
              </a:spcBef>
            </a:pPr>
            <a:endParaRPr lang="it-IT" sz="2000" b="0" strike="noStrike" spc="-1" dirty="0">
              <a:solidFill>
                <a:srgbClr val="000000"/>
              </a:solidFill>
              <a:latin typeface="Cambria"/>
              <a:cs typeface="Cambria"/>
            </a:endParaRPr>
          </a:p>
          <a:p>
            <a:pPr algn="just">
              <a:lnSpc>
                <a:spcPct val="100000"/>
              </a:lnSpc>
              <a:spcBef>
                <a:spcPts val="641"/>
              </a:spcBef>
            </a:pPr>
            <a:endParaRPr lang="it-IT" sz="2000" b="0" strike="noStrike" spc="-1" dirty="0">
              <a:solidFill>
                <a:srgbClr val="000000"/>
              </a:solidFill>
              <a:latin typeface="Cambria"/>
              <a:cs typeface="Cambria"/>
            </a:endParaRPr>
          </a:p>
        </p:txBody>
      </p:sp>
      <p:sp>
        <p:nvSpPr>
          <p:cNvPr id="2" name="Rettangolo 1"/>
          <p:cNvSpPr/>
          <p:nvPr/>
        </p:nvSpPr>
        <p:spPr>
          <a:xfrm>
            <a:off x="726737" y="4534413"/>
            <a:ext cx="7789680" cy="1200329"/>
          </a:xfrm>
          <a:prstGeom prst="rect">
            <a:avLst/>
          </a:prstGeom>
        </p:spPr>
        <p:txBody>
          <a:bodyPr wrap="square">
            <a:spAutoFit/>
          </a:bodyPr>
          <a:lstStyle/>
          <a:p>
            <a:pPr algn="just"/>
            <a:r>
              <a:rPr lang="it-IT" i="1" dirty="0">
                <a:solidFill>
                  <a:srgbClr val="376092"/>
                </a:solidFill>
                <a:latin typeface="Cambria"/>
                <a:cs typeface="Cambria"/>
              </a:rPr>
              <a:t>“Questa configurazione permette la gestione dei c.d. </a:t>
            </a:r>
            <a:r>
              <a:rPr lang="it-IT" b="1" i="1" dirty="0">
                <a:solidFill>
                  <a:srgbClr val="376092"/>
                </a:solidFill>
                <a:latin typeface="Cambria"/>
                <a:cs typeface="Cambria"/>
              </a:rPr>
              <a:t>progetti funzionali </a:t>
            </a:r>
            <a:r>
              <a:rPr lang="it-IT" i="1" dirty="0">
                <a:solidFill>
                  <a:srgbClr val="376092"/>
                </a:solidFill>
                <a:latin typeface="Cambria"/>
                <a:cs typeface="Cambria"/>
              </a:rPr>
              <a:t>ossia di altre attività, oltre a quelle di ricerca progettuale, che devono comunque essere tracciate attraverso il </a:t>
            </a:r>
            <a:r>
              <a:rPr lang="it-IT" i="1" dirty="0" err="1">
                <a:solidFill>
                  <a:srgbClr val="376092"/>
                </a:solidFill>
                <a:latin typeface="Cambria"/>
                <a:cs typeface="Cambria"/>
              </a:rPr>
              <a:t>timesheet</a:t>
            </a:r>
            <a:r>
              <a:rPr lang="it-IT" i="1" dirty="0">
                <a:solidFill>
                  <a:srgbClr val="376092"/>
                </a:solidFill>
                <a:latin typeface="Cambria"/>
                <a:cs typeface="Cambria"/>
              </a:rPr>
              <a:t> (es: didattica, altre attività istituzionali, </a:t>
            </a:r>
            <a:r>
              <a:rPr lang="it-IT" i="1" dirty="0" err="1">
                <a:solidFill>
                  <a:srgbClr val="376092"/>
                </a:solidFill>
                <a:latin typeface="Cambria"/>
                <a:cs typeface="Cambria"/>
              </a:rPr>
              <a:t>etc</a:t>
            </a:r>
            <a:r>
              <a:rPr lang="it-IT" i="1" dirty="0">
                <a:solidFill>
                  <a:srgbClr val="376092"/>
                </a:solidFill>
                <a:latin typeface="Cambria"/>
                <a:cs typeface="Cambria"/>
              </a:rPr>
              <a:t>…)”.</a:t>
            </a:r>
          </a:p>
        </p:txBody>
      </p:sp>
      <p:sp>
        <p:nvSpPr>
          <p:cNvPr id="3" name="Segnaposto numero diapositiva 2"/>
          <p:cNvSpPr>
            <a:spLocks noGrp="1"/>
          </p:cNvSpPr>
          <p:nvPr>
            <p:ph type="sldNum" sz="quarter" idx="12"/>
          </p:nvPr>
        </p:nvSpPr>
        <p:spPr/>
        <p:txBody>
          <a:bodyPr/>
          <a:lstStyle/>
          <a:p>
            <a:fld id="{589818BB-026E-B045-9149-3EE600410FF9}" type="slidenum">
              <a:rPr lang="it-IT" smtClean="0"/>
              <a:t>13</a:t>
            </a:fld>
            <a:endParaRPr lang="it-IT"/>
          </a:p>
        </p:txBody>
      </p:sp>
      <p:sp>
        <p:nvSpPr>
          <p:cNvPr id="11" name="TextShape 1"/>
          <p:cNvSpPr txBox="1"/>
          <p:nvPr/>
        </p:nvSpPr>
        <p:spPr>
          <a:xfrm>
            <a:off x="3048480" y="6507700"/>
            <a:ext cx="2895120" cy="364680"/>
          </a:xfrm>
          <a:prstGeom prst="rect">
            <a:avLst/>
          </a:prstGeom>
          <a:noFill/>
          <a:ln>
            <a:noFill/>
          </a:ln>
        </p:spPr>
        <p:txBody>
          <a:bodyPr anchor="ctr"/>
          <a:lstStyle/>
          <a:p>
            <a:pPr algn="ctr">
              <a:lnSpc>
                <a:spcPct val="100000"/>
              </a:lnSpc>
            </a:pPr>
            <a:r>
              <a:rPr lang="en-US" sz="1200" b="0" strike="noStrike" spc="-1" dirty="0" err="1">
                <a:solidFill>
                  <a:srgbClr val="8B8B8B"/>
                </a:solidFill>
                <a:latin typeface="Dosis"/>
              </a:rPr>
              <a:t>www.cineca.it</a:t>
            </a:r>
            <a:endParaRPr lang="en-US" sz="1200" b="0" strike="noStrike" spc="-1" dirty="0">
              <a:latin typeface="Times New Roman"/>
            </a:endParaRPr>
          </a:p>
        </p:txBody>
      </p:sp>
    </p:spTree>
    <p:extLst>
      <p:ext uri="{BB962C8B-B14F-4D97-AF65-F5344CB8AC3E}">
        <p14:creationId xmlns:p14="http://schemas.microsoft.com/office/powerpoint/2010/main" val="457066063"/>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CustomShape 1"/>
          <p:cNvSpPr/>
          <p:nvPr/>
        </p:nvSpPr>
        <p:spPr>
          <a:xfrm>
            <a:off x="799546" y="1008191"/>
            <a:ext cx="7282070" cy="537586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just">
              <a:lnSpc>
                <a:spcPct val="100000"/>
              </a:lnSpc>
            </a:pPr>
            <a:r>
              <a:rPr lang="en-US" sz="1800" b="0" strike="noStrike" spc="-1" dirty="0">
                <a:solidFill>
                  <a:schemeClr val="accent1">
                    <a:lumMod val="75000"/>
                  </a:schemeClr>
                </a:solidFill>
                <a:latin typeface="Cambria" panose="02040503050406030204" pitchFamily="18" charset="0"/>
                <a:ea typeface="Cambria" panose="02040503050406030204" pitchFamily="18" charset="0"/>
              </a:rPr>
              <a:t>Il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vincolo</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è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stato</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pensato</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per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poter</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definire</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un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limite</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inferiore</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o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superiore</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che</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viene</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definito</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sulle</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coordinate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degli</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effort. </a:t>
            </a:r>
            <a:r>
              <a:rPr lang="en-US" spc="-1" dirty="0">
                <a:solidFill>
                  <a:schemeClr val="accent1">
                    <a:lumMod val="75000"/>
                  </a:schemeClr>
                </a:solidFill>
                <a:latin typeface="Cambria" panose="02040503050406030204" pitchFamily="18" charset="0"/>
                <a:ea typeface="Cambria" panose="02040503050406030204" pitchFamily="18" charset="0"/>
              </a:rPr>
              <a:t> </a:t>
            </a:r>
            <a:endParaRPr lang="en-US" sz="1800" b="0" strike="noStrike" spc="-1" dirty="0">
              <a:solidFill>
                <a:schemeClr val="accent1">
                  <a:lumMod val="75000"/>
                </a:schemeClr>
              </a:solidFill>
              <a:latin typeface="Cambria" panose="02040503050406030204" pitchFamily="18" charset="0"/>
              <a:ea typeface="Cambria" panose="02040503050406030204" pitchFamily="18" charset="0"/>
            </a:endParaRPr>
          </a:p>
          <a:p>
            <a:pPr algn="just">
              <a:lnSpc>
                <a:spcPct val="100000"/>
              </a:lnSpc>
            </a:pPr>
            <a:endParaRPr lang="en-US" sz="1800" b="0" strike="noStrike" spc="-1" dirty="0">
              <a:solidFill>
                <a:schemeClr val="accent1">
                  <a:lumMod val="75000"/>
                </a:schemeClr>
              </a:solidFill>
              <a:latin typeface="Cambria" panose="02040503050406030204" pitchFamily="18" charset="0"/>
              <a:ea typeface="Cambria" panose="02040503050406030204" pitchFamily="18" charset="0"/>
            </a:endParaRPr>
          </a:p>
          <a:p>
            <a:pPr algn="just"/>
            <a:r>
              <a:rPr lang="en-US" b="1" u="sng" spc="-1" dirty="0" err="1">
                <a:solidFill>
                  <a:schemeClr val="accent1">
                    <a:lumMod val="75000"/>
                  </a:schemeClr>
                </a:solidFill>
                <a:latin typeface="Cambria" panose="02040503050406030204" pitchFamily="18" charset="0"/>
                <a:ea typeface="Cambria" panose="02040503050406030204" pitchFamily="18" charset="0"/>
              </a:rPr>
              <a:t>Vincoli</a:t>
            </a:r>
            <a:r>
              <a:rPr lang="en-US" b="1" u="sng" spc="-1" dirty="0">
                <a:solidFill>
                  <a:schemeClr val="accent1">
                    <a:lumMod val="75000"/>
                  </a:schemeClr>
                </a:solidFill>
                <a:latin typeface="Cambria" panose="02040503050406030204" pitchFamily="18" charset="0"/>
                <a:ea typeface="Cambria" panose="02040503050406030204" pitchFamily="18" charset="0"/>
              </a:rPr>
              <a:t> </a:t>
            </a:r>
            <a:r>
              <a:rPr lang="en-US" b="1" u="sng" spc="-1" dirty="0" err="1">
                <a:solidFill>
                  <a:schemeClr val="accent1">
                    <a:lumMod val="75000"/>
                  </a:schemeClr>
                </a:solidFill>
                <a:latin typeface="Cambria" panose="02040503050406030204" pitchFamily="18" charset="0"/>
                <a:ea typeface="Cambria" panose="02040503050406030204" pitchFamily="18" charset="0"/>
              </a:rPr>
              <a:t>bloccanti</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avvisano</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l’utente</a:t>
            </a:r>
            <a:r>
              <a:rPr lang="en-US" spc="-1" dirty="0">
                <a:solidFill>
                  <a:schemeClr val="accent1">
                    <a:lumMod val="75000"/>
                  </a:schemeClr>
                </a:solidFill>
                <a:latin typeface="Cambria" panose="02040503050406030204" pitchFamily="18" charset="0"/>
                <a:ea typeface="Cambria" panose="02040503050406030204" pitchFamily="18" charset="0"/>
              </a:rPr>
              <a:t> del </a:t>
            </a:r>
            <a:r>
              <a:rPr lang="en-US" spc="-1" dirty="0" err="1">
                <a:solidFill>
                  <a:schemeClr val="accent1">
                    <a:lumMod val="75000"/>
                  </a:schemeClr>
                </a:solidFill>
                <a:latin typeface="Cambria" panose="02040503050406030204" pitchFamily="18" charset="0"/>
                <a:ea typeface="Cambria" panose="02040503050406030204" pitchFamily="18" charset="0"/>
              </a:rPr>
              <a:t>superamento</a:t>
            </a:r>
            <a:r>
              <a:rPr lang="en-US" spc="-1" dirty="0">
                <a:solidFill>
                  <a:schemeClr val="accent1">
                    <a:lumMod val="75000"/>
                  </a:schemeClr>
                </a:solidFill>
                <a:latin typeface="Cambria" panose="02040503050406030204" pitchFamily="18" charset="0"/>
                <a:ea typeface="Cambria" panose="02040503050406030204" pitchFamily="18" charset="0"/>
              </a:rPr>
              <a:t> del </a:t>
            </a:r>
            <a:r>
              <a:rPr lang="en-US" spc="-1" dirty="0" err="1">
                <a:solidFill>
                  <a:schemeClr val="accent1">
                    <a:lumMod val="75000"/>
                  </a:schemeClr>
                </a:solidFill>
                <a:latin typeface="Cambria" panose="02040503050406030204" pitchFamily="18" charset="0"/>
                <a:ea typeface="Cambria" panose="02040503050406030204" pitchFamily="18" charset="0"/>
              </a:rPr>
              <a:t>vincolo</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bordo</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rosso</a:t>
            </a:r>
            <a:r>
              <a:rPr lang="en-US" spc="-1" dirty="0">
                <a:solidFill>
                  <a:schemeClr val="accent1">
                    <a:lumMod val="75000"/>
                  </a:schemeClr>
                </a:solidFill>
                <a:latin typeface="Cambria" panose="02040503050406030204" pitchFamily="18" charset="0"/>
                <a:ea typeface="Cambria" panose="02040503050406030204" pitchFamily="18" charset="0"/>
              </a:rPr>
              <a:t>); è </a:t>
            </a:r>
            <a:r>
              <a:rPr lang="en-US" spc="-1" dirty="0" err="1">
                <a:solidFill>
                  <a:schemeClr val="accent1">
                    <a:lumMod val="75000"/>
                  </a:schemeClr>
                </a:solidFill>
                <a:latin typeface="Cambria" panose="02040503050406030204" pitchFamily="18" charset="0"/>
                <a:ea typeface="Cambria" panose="02040503050406030204" pitchFamily="18" charset="0"/>
              </a:rPr>
              <a:t>comunque</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ancora</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possibile</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l’inserimento</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delle</a:t>
            </a:r>
            <a:r>
              <a:rPr lang="en-US" spc="-1" dirty="0">
                <a:solidFill>
                  <a:schemeClr val="accent1">
                    <a:lumMod val="75000"/>
                  </a:schemeClr>
                </a:solidFill>
                <a:latin typeface="Cambria" panose="02040503050406030204" pitchFamily="18" charset="0"/>
                <a:ea typeface="Cambria" panose="02040503050406030204" pitchFamily="18" charset="0"/>
              </a:rPr>
              <a:t> ore e </a:t>
            </a:r>
            <a:r>
              <a:rPr lang="en-US" spc="-1" dirty="0" err="1">
                <a:solidFill>
                  <a:schemeClr val="accent1">
                    <a:lumMod val="75000"/>
                  </a:schemeClr>
                </a:solidFill>
                <a:latin typeface="Cambria" panose="02040503050406030204" pitchFamily="18" charset="0"/>
                <a:ea typeface="Cambria" panose="02040503050406030204" pitchFamily="18" charset="0"/>
              </a:rPr>
              <a:t>il</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salvataggio</a:t>
            </a:r>
            <a:r>
              <a:rPr lang="en-US" spc="-1" dirty="0">
                <a:solidFill>
                  <a:schemeClr val="accent1">
                    <a:lumMod val="75000"/>
                  </a:schemeClr>
                </a:solidFill>
                <a:latin typeface="Cambria" panose="02040503050406030204" pitchFamily="18" charset="0"/>
                <a:ea typeface="Cambria" panose="02040503050406030204" pitchFamily="18" charset="0"/>
              </a:rPr>
              <a:t> del </a:t>
            </a:r>
            <a:r>
              <a:rPr lang="en-US" i="1" spc="-1" dirty="0">
                <a:solidFill>
                  <a:schemeClr val="accent1">
                    <a:lumMod val="75000"/>
                  </a:schemeClr>
                </a:solidFill>
                <a:latin typeface="Cambria" panose="02040503050406030204" pitchFamily="18" charset="0"/>
                <a:ea typeface="Cambria" panose="02040503050406030204" pitchFamily="18" charset="0"/>
              </a:rPr>
              <a:t>timesheet</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u="sng" spc="-1" dirty="0">
                <a:solidFill>
                  <a:schemeClr val="accent1">
                    <a:lumMod val="75000"/>
                  </a:schemeClr>
                </a:solidFill>
                <a:latin typeface="Cambria" panose="02040503050406030204" pitchFamily="18" charset="0"/>
                <a:ea typeface="Cambria" panose="02040503050406030204" pitchFamily="18" charset="0"/>
              </a:rPr>
              <a:t>non è </a:t>
            </a:r>
            <a:r>
              <a:rPr lang="en-US" u="sng" spc="-1" dirty="0" err="1">
                <a:solidFill>
                  <a:schemeClr val="accent1">
                    <a:lumMod val="75000"/>
                  </a:schemeClr>
                </a:solidFill>
                <a:latin typeface="Cambria" panose="02040503050406030204" pitchFamily="18" charset="0"/>
                <a:ea typeface="Cambria" panose="02040503050406030204" pitchFamily="18" charset="0"/>
              </a:rPr>
              <a:t>consentito</a:t>
            </a:r>
            <a:r>
              <a:rPr lang="en-US" u="sng" spc="-1" dirty="0">
                <a:solidFill>
                  <a:schemeClr val="accent1">
                    <a:lumMod val="75000"/>
                  </a:schemeClr>
                </a:solidFill>
                <a:latin typeface="Cambria" panose="02040503050406030204" pitchFamily="18" charset="0"/>
                <a:ea typeface="Cambria" panose="02040503050406030204" pitchFamily="18" charset="0"/>
              </a:rPr>
              <a:t> </a:t>
            </a:r>
            <a:r>
              <a:rPr lang="en-US" u="sng" spc="-1" dirty="0" err="1">
                <a:solidFill>
                  <a:schemeClr val="accent1">
                    <a:lumMod val="75000"/>
                  </a:schemeClr>
                </a:solidFill>
                <a:latin typeface="Cambria" panose="02040503050406030204" pitchFamily="18" charset="0"/>
                <a:ea typeface="Cambria" panose="02040503050406030204" pitchFamily="18" charset="0"/>
              </a:rPr>
              <a:t>all’utente</a:t>
            </a:r>
            <a:r>
              <a:rPr lang="en-US" u="sng" spc="-1" dirty="0">
                <a:solidFill>
                  <a:schemeClr val="accent1">
                    <a:lumMod val="75000"/>
                  </a:schemeClr>
                </a:solidFill>
                <a:latin typeface="Cambria" panose="02040503050406030204" pitchFamily="18" charset="0"/>
                <a:ea typeface="Cambria" panose="02040503050406030204" pitchFamily="18" charset="0"/>
              </a:rPr>
              <a:t> di </a:t>
            </a:r>
            <a:r>
              <a:rPr lang="en-US" u="sng" spc="-1" dirty="0" err="1">
                <a:solidFill>
                  <a:schemeClr val="accent1">
                    <a:lumMod val="75000"/>
                  </a:schemeClr>
                </a:solidFill>
                <a:latin typeface="Cambria" panose="02040503050406030204" pitchFamily="18" charset="0"/>
                <a:ea typeface="Cambria" panose="02040503050406030204" pitchFamily="18" charset="0"/>
              </a:rPr>
              <a:t>inviare</a:t>
            </a:r>
            <a:r>
              <a:rPr lang="en-US" u="sng"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il</a:t>
            </a:r>
            <a:r>
              <a:rPr lang="en-US" spc="-1" dirty="0">
                <a:solidFill>
                  <a:schemeClr val="accent1">
                    <a:lumMod val="75000"/>
                  </a:schemeClr>
                </a:solidFill>
                <a:latin typeface="Cambria" panose="02040503050406030204" pitchFamily="18" charset="0"/>
                <a:ea typeface="Cambria" panose="02040503050406030204" pitchFamily="18" charset="0"/>
              </a:rPr>
              <a:t> TS al </a:t>
            </a:r>
            <a:r>
              <a:rPr lang="en-US" spc="-1" dirty="0" err="1">
                <a:solidFill>
                  <a:schemeClr val="accent1">
                    <a:lumMod val="75000"/>
                  </a:schemeClr>
                </a:solidFill>
                <a:latin typeface="Cambria" panose="02040503050406030204" pitchFamily="18" charset="0"/>
                <a:ea typeface="Cambria" panose="02040503050406030204" pitchFamily="18" charset="0"/>
              </a:rPr>
              <a:t>responsabile</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scientifico</a:t>
            </a:r>
            <a:r>
              <a:rPr lang="en-US" spc="-1" dirty="0">
                <a:solidFill>
                  <a:schemeClr val="accent1">
                    <a:lumMod val="75000"/>
                  </a:schemeClr>
                </a:solidFill>
                <a:latin typeface="Cambria" panose="02040503050406030204" pitchFamily="18" charset="0"/>
                <a:ea typeface="Cambria" panose="02040503050406030204" pitchFamily="18" charset="0"/>
              </a:rPr>
              <a:t> del </a:t>
            </a:r>
            <a:r>
              <a:rPr lang="en-US" spc="-1" dirty="0" err="1">
                <a:solidFill>
                  <a:schemeClr val="accent1">
                    <a:lumMod val="75000"/>
                  </a:schemeClr>
                </a:solidFill>
                <a:latin typeface="Cambria" panose="02040503050406030204" pitchFamily="18" charset="0"/>
                <a:ea typeface="Cambria" panose="02040503050406030204" pitchFamily="18" charset="0"/>
              </a:rPr>
              <a:t>progetto</a:t>
            </a:r>
            <a:endParaRPr lang="en-US" spc="-1" dirty="0">
              <a:solidFill>
                <a:schemeClr val="accent1">
                  <a:lumMod val="75000"/>
                </a:schemeClr>
              </a:solidFill>
              <a:latin typeface="Cambria" panose="02040503050406030204" pitchFamily="18" charset="0"/>
              <a:ea typeface="Cambria" panose="02040503050406030204" pitchFamily="18" charset="0"/>
            </a:endParaRPr>
          </a:p>
          <a:p>
            <a:pPr algn="just">
              <a:lnSpc>
                <a:spcPct val="100000"/>
              </a:lnSpc>
            </a:pPr>
            <a:endParaRPr lang="en-US" sz="1800" b="0" strike="noStrike" spc="-1" dirty="0">
              <a:solidFill>
                <a:schemeClr val="accent1">
                  <a:lumMod val="75000"/>
                </a:schemeClr>
              </a:solidFill>
              <a:latin typeface="Cambria" panose="02040503050406030204" pitchFamily="18" charset="0"/>
              <a:ea typeface="Cambria" panose="02040503050406030204" pitchFamily="18" charset="0"/>
            </a:endParaRPr>
          </a:p>
          <a:p>
            <a:pPr algn="just"/>
            <a:r>
              <a:rPr lang="en-US" sz="1800" b="1" u="sng" strike="noStrike" spc="-1" dirty="0" err="1">
                <a:solidFill>
                  <a:schemeClr val="accent1">
                    <a:lumMod val="75000"/>
                  </a:schemeClr>
                </a:solidFill>
                <a:latin typeface="Cambria" panose="02040503050406030204" pitchFamily="18" charset="0"/>
                <a:ea typeface="Cambria" panose="02040503050406030204" pitchFamily="18" charset="0"/>
              </a:rPr>
              <a:t>Vincoli</a:t>
            </a:r>
            <a:r>
              <a:rPr lang="en-US" sz="1800" b="1" u="sng" strike="noStrike" spc="-1" dirty="0">
                <a:solidFill>
                  <a:schemeClr val="accent1">
                    <a:lumMod val="75000"/>
                  </a:schemeClr>
                </a:solidFill>
                <a:latin typeface="Cambria" panose="02040503050406030204" pitchFamily="18" charset="0"/>
                <a:ea typeface="Cambria" panose="02040503050406030204" pitchFamily="18" charset="0"/>
              </a:rPr>
              <a:t> </a:t>
            </a:r>
            <a:r>
              <a:rPr lang="en-US" sz="1800" b="1" u="sng" strike="noStrike" spc="-1" dirty="0" err="1">
                <a:solidFill>
                  <a:schemeClr val="accent1">
                    <a:lumMod val="75000"/>
                  </a:schemeClr>
                </a:solidFill>
                <a:latin typeface="Cambria" panose="02040503050406030204" pitchFamily="18" charset="0"/>
                <a:ea typeface="Cambria" panose="02040503050406030204" pitchFamily="18" charset="0"/>
              </a:rPr>
              <a:t>informativi</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avvisano</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l’utente</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del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superamento</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del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vincolo</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bordo</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giallo</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arancio</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pc="-1" dirty="0">
                <a:solidFill>
                  <a:schemeClr val="accent1">
                    <a:lumMod val="75000"/>
                  </a:schemeClr>
                </a:solidFill>
                <a:latin typeface="Cambria" panose="02040503050406030204" pitchFamily="18" charset="0"/>
                <a:ea typeface="Cambria" panose="02040503050406030204" pitchFamily="18" charset="0"/>
              </a:rPr>
              <a:t>è </a:t>
            </a:r>
            <a:r>
              <a:rPr lang="en-US" spc="-1" dirty="0" err="1">
                <a:solidFill>
                  <a:schemeClr val="accent1">
                    <a:lumMod val="75000"/>
                  </a:schemeClr>
                </a:solidFill>
                <a:latin typeface="Cambria" panose="02040503050406030204" pitchFamily="18" charset="0"/>
                <a:ea typeface="Cambria" panose="02040503050406030204" pitchFamily="18" charset="0"/>
              </a:rPr>
              <a:t>comunque</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ancora</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possibile</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l’inserimento</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delle</a:t>
            </a:r>
            <a:r>
              <a:rPr lang="en-US" spc="-1" dirty="0">
                <a:solidFill>
                  <a:schemeClr val="accent1">
                    <a:lumMod val="75000"/>
                  </a:schemeClr>
                </a:solidFill>
                <a:latin typeface="Cambria" panose="02040503050406030204" pitchFamily="18" charset="0"/>
                <a:ea typeface="Cambria" panose="02040503050406030204" pitchFamily="18" charset="0"/>
              </a:rPr>
              <a:t> ore e </a:t>
            </a:r>
            <a:r>
              <a:rPr lang="en-US" spc="-1" dirty="0" err="1">
                <a:solidFill>
                  <a:schemeClr val="accent1">
                    <a:lumMod val="75000"/>
                  </a:schemeClr>
                </a:solidFill>
                <a:latin typeface="Cambria" panose="02040503050406030204" pitchFamily="18" charset="0"/>
                <a:ea typeface="Cambria" panose="02040503050406030204" pitchFamily="18" charset="0"/>
              </a:rPr>
              <a:t>il</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salvataggio</a:t>
            </a:r>
            <a:r>
              <a:rPr lang="en-US" spc="-1" dirty="0">
                <a:solidFill>
                  <a:schemeClr val="accent1">
                    <a:lumMod val="75000"/>
                  </a:schemeClr>
                </a:solidFill>
                <a:latin typeface="Cambria" panose="02040503050406030204" pitchFamily="18" charset="0"/>
                <a:ea typeface="Cambria" panose="02040503050406030204" pitchFamily="18" charset="0"/>
              </a:rPr>
              <a:t> del </a:t>
            </a:r>
            <a:r>
              <a:rPr lang="en-US" i="1" spc="-1" dirty="0">
                <a:solidFill>
                  <a:schemeClr val="accent1">
                    <a:lumMod val="75000"/>
                  </a:schemeClr>
                </a:solidFill>
                <a:latin typeface="Cambria" panose="02040503050406030204" pitchFamily="18" charset="0"/>
                <a:ea typeface="Cambria" panose="02040503050406030204" pitchFamily="18" charset="0"/>
              </a:rPr>
              <a:t>timesheet</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u="sng" spc="-1" dirty="0">
                <a:solidFill>
                  <a:schemeClr val="accent1">
                    <a:lumMod val="75000"/>
                  </a:schemeClr>
                </a:solidFill>
                <a:latin typeface="Cambria" panose="02040503050406030204" pitchFamily="18" charset="0"/>
                <a:ea typeface="Cambria" panose="02040503050406030204" pitchFamily="18" charset="0"/>
              </a:rPr>
              <a:t>è </a:t>
            </a:r>
            <a:r>
              <a:rPr lang="en-US" u="sng" spc="-1" dirty="0" err="1">
                <a:solidFill>
                  <a:schemeClr val="accent1">
                    <a:lumMod val="75000"/>
                  </a:schemeClr>
                </a:solidFill>
                <a:latin typeface="Cambria" panose="02040503050406030204" pitchFamily="18" charset="0"/>
                <a:ea typeface="Cambria" panose="02040503050406030204" pitchFamily="18" charset="0"/>
              </a:rPr>
              <a:t>consentito</a:t>
            </a:r>
            <a:r>
              <a:rPr lang="en-US" u="sng" spc="-1" dirty="0">
                <a:solidFill>
                  <a:schemeClr val="accent1">
                    <a:lumMod val="75000"/>
                  </a:schemeClr>
                </a:solidFill>
                <a:latin typeface="Cambria" panose="02040503050406030204" pitchFamily="18" charset="0"/>
                <a:ea typeface="Cambria" panose="02040503050406030204" pitchFamily="18" charset="0"/>
              </a:rPr>
              <a:t> </a:t>
            </a:r>
            <a:r>
              <a:rPr lang="en-US" u="sng" spc="-1" dirty="0" err="1">
                <a:solidFill>
                  <a:schemeClr val="accent1">
                    <a:lumMod val="75000"/>
                  </a:schemeClr>
                </a:solidFill>
                <a:latin typeface="Cambria" panose="02040503050406030204" pitchFamily="18" charset="0"/>
                <a:ea typeface="Cambria" panose="02040503050406030204" pitchFamily="18" charset="0"/>
              </a:rPr>
              <a:t>all’utente</a:t>
            </a:r>
            <a:r>
              <a:rPr lang="en-US" u="sng" spc="-1" dirty="0">
                <a:solidFill>
                  <a:schemeClr val="accent1">
                    <a:lumMod val="75000"/>
                  </a:schemeClr>
                </a:solidFill>
                <a:latin typeface="Cambria" panose="02040503050406030204" pitchFamily="18" charset="0"/>
                <a:ea typeface="Cambria" panose="02040503050406030204" pitchFamily="18" charset="0"/>
              </a:rPr>
              <a:t> di </a:t>
            </a:r>
            <a:r>
              <a:rPr lang="en-US" u="sng" spc="-1" dirty="0" err="1">
                <a:solidFill>
                  <a:schemeClr val="accent1">
                    <a:lumMod val="75000"/>
                  </a:schemeClr>
                </a:solidFill>
                <a:latin typeface="Cambria" panose="02040503050406030204" pitchFamily="18" charset="0"/>
                <a:ea typeface="Cambria" panose="02040503050406030204" pitchFamily="18" charset="0"/>
              </a:rPr>
              <a:t>inviare</a:t>
            </a:r>
            <a:r>
              <a:rPr lang="en-US" u="sng" spc="-1" dirty="0">
                <a:solidFill>
                  <a:schemeClr val="accent1">
                    <a:lumMod val="75000"/>
                  </a:schemeClr>
                </a:solidFill>
                <a:latin typeface="Cambria" panose="02040503050406030204" pitchFamily="18" charset="0"/>
                <a:ea typeface="Cambria" panose="02040503050406030204" pitchFamily="18" charset="0"/>
              </a:rPr>
              <a:t> </a:t>
            </a:r>
            <a:r>
              <a:rPr lang="en-US" u="sng" spc="-1" dirty="0" err="1">
                <a:solidFill>
                  <a:schemeClr val="accent1">
                    <a:lumMod val="75000"/>
                  </a:schemeClr>
                </a:solidFill>
                <a:latin typeface="Cambria" panose="02040503050406030204" pitchFamily="18" charset="0"/>
                <a:ea typeface="Cambria" panose="02040503050406030204" pitchFamily="18" charset="0"/>
              </a:rPr>
              <a:t>il</a:t>
            </a:r>
            <a:r>
              <a:rPr lang="en-US" u="sng" spc="-1" dirty="0">
                <a:solidFill>
                  <a:schemeClr val="accent1">
                    <a:lumMod val="75000"/>
                  </a:schemeClr>
                </a:solidFill>
                <a:latin typeface="Cambria" panose="02040503050406030204" pitchFamily="18" charset="0"/>
                <a:ea typeface="Cambria" panose="02040503050406030204" pitchFamily="18" charset="0"/>
              </a:rPr>
              <a:t> TS al </a:t>
            </a:r>
            <a:r>
              <a:rPr lang="en-US" u="sng" spc="-1" dirty="0" err="1">
                <a:solidFill>
                  <a:schemeClr val="accent1">
                    <a:lumMod val="75000"/>
                  </a:schemeClr>
                </a:solidFill>
                <a:latin typeface="Cambria" panose="02040503050406030204" pitchFamily="18" charset="0"/>
                <a:ea typeface="Cambria" panose="02040503050406030204" pitchFamily="18" charset="0"/>
              </a:rPr>
              <a:t>responsabile</a:t>
            </a:r>
            <a:r>
              <a:rPr lang="en-US" u="sng" spc="-1" dirty="0">
                <a:solidFill>
                  <a:schemeClr val="accent1">
                    <a:lumMod val="75000"/>
                  </a:schemeClr>
                </a:solidFill>
                <a:latin typeface="Cambria" panose="02040503050406030204" pitchFamily="18" charset="0"/>
                <a:ea typeface="Cambria" panose="02040503050406030204" pitchFamily="18" charset="0"/>
              </a:rPr>
              <a:t> </a:t>
            </a:r>
            <a:r>
              <a:rPr lang="en-US" u="sng" spc="-1" dirty="0" err="1">
                <a:solidFill>
                  <a:schemeClr val="accent1">
                    <a:lumMod val="75000"/>
                  </a:schemeClr>
                </a:solidFill>
                <a:latin typeface="Cambria" panose="02040503050406030204" pitchFamily="18" charset="0"/>
                <a:ea typeface="Cambria" panose="02040503050406030204" pitchFamily="18" charset="0"/>
              </a:rPr>
              <a:t>scientifico</a:t>
            </a:r>
            <a:r>
              <a:rPr lang="en-US" u="sng" spc="-1" dirty="0">
                <a:solidFill>
                  <a:schemeClr val="accent1">
                    <a:lumMod val="75000"/>
                  </a:schemeClr>
                </a:solidFill>
                <a:latin typeface="Cambria" panose="02040503050406030204" pitchFamily="18" charset="0"/>
                <a:ea typeface="Cambria" panose="02040503050406030204" pitchFamily="18" charset="0"/>
              </a:rPr>
              <a:t> del </a:t>
            </a:r>
            <a:r>
              <a:rPr lang="en-US" u="sng" spc="-1" dirty="0" err="1">
                <a:solidFill>
                  <a:schemeClr val="accent1">
                    <a:lumMod val="75000"/>
                  </a:schemeClr>
                </a:solidFill>
                <a:latin typeface="Cambria" panose="02040503050406030204" pitchFamily="18" charset="0"/>
                <a:ea typeface="Cambria" panose="02040503050406030204" pitchFamily="18" charset="0"/>
              </a:rPr>
              <a:t>progetto</a:t>
            </a:r>
            <a:endParaRPr lang="en-US" u="sng" spc="-1" dirty="0">
              <a:solidFill>
                <a:schemeClr val="accent1">
                  <a:lumMod val="75000"/>
                </a:schemeClr>
              </a:solidFill>
              <a:latin typeface="Cambria" panose="02040503050406030204" pitchFamily="18" charset="0"/>
              <a:ea typeface="Cambria" panose="02040503050406030204" pitchFamily="18" charset="0"/>
            </a:endParaRPr>
          </a:p>
          <a:p>
            <a:pPr algn="just"/>
            <a:endParaRPr lang="en-US" sz="1800" b="0" strike="noStrike" spc="-1" dirty="0">
              <a:solidFill>
                <a:schemeClr val="accent1">
                  <a:lumMod val="75000"/>
                </a:schemeClr>
              </a:solidFill>
              <a:latin typeface="Cambria" panose="02040503050406030204" pitchFamily="18" charset="0"/>
              <a:ea typeface="Cambria" panose="02040503050406030204" pitchFamily="18" charset="0"/>
            </a:endParaRPr>
          </a:p>
          <a:p>
            <a:pPr algn="just">
              <a:lnSpc>
                <a:spcPct val="100000"/>
              </a:lnSpc>
              <a:spcAft>
                <a:spcPts val="600"/>
              </a:spcAft>
            </a:pPr>
            <a:r>
              <a:rPr lang="en-US" sz="1800" b="1" u="sng" strike="noStrike" spc="-1" dirty="0" err="1">
                <a:solidFill>
                  <a:schemeClr val="accent1">
                    <a:lumMod val="75000"/>
                  </a:schemeClr>
                </a:solidFill>
                <a:latin typeface="Cambria" panose="02040503050406030204" pitchFamily="18" charset="0"/>
                <a:ea typeface="Cambria" panose="02040503050406030204" pitchFamily="18" charset="0"/>
              </a:rPr>
              <a:t>Vincoli</a:t>
            </a:r>
            <a:r>
              <a:rPr lang="en-US" sz="1800" b="1" u="sng" strike="noStrike" spc="-1" dirty="0">
                <a:solidFill>
                  <a:schemeClr val="accent1">
                    <a:lumMod val="75000"/>
                  </a:schemeClr>
                </a:solidFill>
                <a:latin typeface="Cambria" panose="02040503050406030204" pitchFamily="18" charset="0"/>
                <a:ea typeface="Cambria" panose="02040503050406030204" pitchFamily="18" charset="0"/>
              </a:rPr>
              <a:t> standard </a:t>
            </a:r>
            <a:r>
              <a:rPr lang="en-US" sz="1800" b="1" u="sng" strike="noStrike" spc="-1" dirty="0" err="1">
                <a:solidFill>
                  <a:schemeClr val="accent1">
                    <a:lumMod val="75000"/>
                  </a:schemeClr>
                </a:solidFill>
                <a:latin typeface="Cambria" panose="02040503050406030204" pitchFamily="18" charset="0"/>
                <a:ea typeface="Cambria" panose="02040503050406030204" pitchFamily="18" charset="0"/>
              </a:rPr>
              <a:t>inseriti</a:t>
            </a:r>
            <a:r>
              <a:rPr lang="en-US" sz="1800" b="1" u="sng" strike="noStrike" spc="-1" dirty="0">
                <a:solidFill>
                  <a:schemeClr val="accent1">
                    <a:lumMod val="75000"/>
                  </a:schemeClr>
                </a:solidFill>
                <a:latin typeface="Cambria" panose="02040503050406030204" pitchFamily="18" charset="0"/>
                <a:ea typeface="Cambria" panose="02040503050406030204" pitchFamily="18" charset="0"/>
              </a:rPr>
              <a:t> </a:t>
            </a:r>
            <a:r>
              <a:rPr lang="en-US" sz="1800" b="1" u="sng" strike="noStrike" spc="-1" dirty="0" err="1">
                <a:solidFill>
                  <a:schemeClr val="accent1">
                    <a:lumMod val="75000"/>
                  </a:schemeClr>
                </a:solidFill>
                <a:latin typeface="Cambria" panose="02040503050406030204" pitchFamily="18" charset="0"/>
                <a:ea typeface="Cambria" panose="02040503050406030204" pitchFamily="18" charset="0"/>
              </a:rPr>
              <a:t>nel</a:t>
            </a:r>
            <a:r>
              <a:rPr lang="en-US" sz="1800" b="1" u="sng" strike="noStrike" spc="-1" dirty="0">
                <a:solidFill>
                  <a:schemeClr val="accent1">
                    <a:lumMod val="75000"/>
                  </a:schemeClr>
                </a:solidFill>
                <a:latin typeface="Cambria" panose="02040503050406030204" pitchFamily="18" charset="0"/>
                <a:ea typeface="Cambria" panose="02040503050406030204" pitchFamily="18" charset="0"/>
              </a:rPr>
              <a:t> TS </a:t>
            </a:r>
            <a:r>
              <a:rPr lang="en-US" sz="1800" b="1" u="sng" strike="noStrike" spc="-1" dirty="0" err="1">
                <a:solidFill>
                  <a:schemeClr val="accent1">
                    <a:lumMod val="75000"/>
                  </a:schemeClr>
                </a:solidFill>
                <a:latin typeface="Cambria" panose="02040503050406030204" pitchFamily="18" charset="0"/>
                <a:ea typeface="Cambria" panose="02040503050406030204" pitchFamily="18" charset="0"/>
              </a:rPr>
              <a:t>Unina</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a:t>
            </a:r>
          </a:p>
          <a:p>
            <a:pPr marL="285750" indent="-285750" algn="just">
              <a:lnSpc>
                <a:spcPct val="100000"/>
              </a:lnSpc>
              <a:buFont typeface="Wingdings" panose="05000000000000000000" pitchFamily="2" charset="2"/>
              <a:buChar char="v"/>
            </a:pP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Inserimento</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di max 1720 ore (</a:t>
            </a:r>
            <a:r>
              <a:rPr lang="en-US" spc="-1" dirty="0" err="1">
                <a:solidFill>
                  <a:schemeClr val="accent1">
                    <a:lumMod val="75000"/>
                  </a:schemeClr>
                </a:solidFill>
                <a:latin typeface="Cambria" panose="02040503050406030204" pitchFamily="18" charset="0"/>
                <a:ea typeface="Cambria" panose="02040503050406030204" pitchFamily="18" charset="0"/>
              </a:rPr>
              <a:t>vincolo</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bloccante</a:t>
            </a:r>
            <a:r>
              <a:rPr lang="en-US" spc="-1" dirty="0">
                <a:solidFill>
                  <a:schemeClr val="accent1">
                    <a:lumMod val="75000"/>
                  </a:schemeClr>
                </a:solidFill>
                <a:latin typeface="Cambria" panose="02040503050406030204" pitchFamily="18" charset="0"/>
                <a:ea typeface="Cambria" panose="02040503050406030204" pitchFamily="18" charset="0"/>
              </a:rPr>
              <a:t>) in un anno </a:t>
            </a:r>
            <a:r>
              <a:rPr lang="en-US" spc="-1" dirty="0" err="1">
                <a:solidFill>
                  <a:schemeClr val="accent1">
                    <a:lumMod val="75000"/>
                  </a:schemeClr>
                </a:solidFill>
                <a:latin typeface="Cambria" panose="02040503050406030204" pitchFamily="18" charset="0"/>
                <a:ea typeface="Cambria" panose="02040503050406030204" pitchFamily="18" charset="0"/>
              </a:rPr>
              <a:t>solare</a:t>
            </a:r>
            <a:endParaRPr lang="en-US" sz="1800" b="0" strike="noStrike" spc="-1" dirty="0">
              <a:solidFill>
                <a:schemeClr val="accent1">
                  <a:lumMod val="75000"/>
                </a:schemeClr>
              </a:solidFill>
              <a:latin typeface="Cambria" panose="02040503050406030204" pitchFamily="18" charset="0"/>
              <a:ea typeface="Cambria" panose="02040503050406030204" pitchFamily="18" charset="0"/>
            </a:endParaRPr>
          </a:p>
          <a:p>
            <a:pPr marL="285750" indent="-285750" algn="just">
              <a:buFont typeface="Wingdings" panose="05000000000000000000" pitchFamily="2" charset="2"/>
              <a:buChar char="v"/>
            </a:pPr>
            <a:r>
              <a:rPr lang="en-US" spc="-1" dirty="0" err="1">
                <a:solidFill>
                  <a:schemeClr val="accent1">
                    <a:lumMod val="75000"/>
                  </a:schemeClr>
                </a:solidFill>
                <a:latin typeface="Cambria" panose="02040503050406030204" pitchFamily="18" charset="0"/>
                <a:ea typeface="Cambria" panose="02040503050406030204" pitchFamily="18" charset="0"/>
              </a:rPr>
              <a:t>Inserimento</a:t>
            </a:r>
            <a:r>
              <a:rPr lang="en-US" spc="-1" dirty="0">
                <a:solidFill>
                  <a:schemeClr val="accent1">
                    <a:lumMod val="75000"/>
                  </a:schemeClr>
                </a:solidFill>
                <a:latin typeface="Cambria" panose="02040503050406030204" pitchFamily="18" charset="0"/>
                <a:ea typeface="Cambria" panose="02040503050406030204" pitchFamily="18" charset="0"/>
              </a:rPr>
              <a:t> di max 1500 ore (</a:t>
            </a:r>
            <a:r>
              <a:rPr lang="en-US" spc="-1" dirty="0" err="1">
                <a:solidFill>
                  <a:schemeClr val="accent1">
                    <a:lumMod val="75000"/>
                  </a:schemeClr>
                </a:solidFill>
                <a:latin typeface="Cambria" panose="02040503050406030204" pitchFamily="18" charset="0"/>
                <a:ea typeface="Cambria" panose="02040503050406030204" pitchFamily="18" charset="0"/>
              </a:rPr>
              <a:t>vincolo</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informativo</a:t>
            </a:r>
            <a:r>
              <a:rPr lang="en-US" spc="-1" dirty="0">
                <a:solidFill>
                  <a:schemeClr val="accent1">
                    <a:lumMod val="75000"/>
                  </a:schemeClr>
                </a:solidFill>
                <a:latin typeface="Cambria" panose="02040503050406030204" pitchFamily="18" charset="0"/>
                <a:ea typeface="Cambria" panose="02040503050406030204" pitchFamily="18" charset="0"/>
              </a:rPr>
              <a:t> o non </a:t>
            </a:r>
            <a:r>
              <a:rPr lang="en-US" spc="-1" dirty="0" err="1">
                <a:solidFill>
                  <a:schemeClr val="accent1">
                    <a:lumMod val="75000"/>
                  </a:schemeClr>
                </a:solidFill>
                <a:latin typeface="Cambria" panose="02040503050406030204" pitchFamily="18" charset="0"/>
                <a:ea typeface="Cambria" panose="02040503050406030204" pitchFamily="18" charset="0"/>
              </a:rPr>
              <a:t>bloccante</a:t>
            </a:r>
            <a:r>
              <a:rPr lang="en-US" spc="-1" dirty="0">
                <a:solidFill>
                  <a:schemeClr val="accent1">
                    <a:lumMod val="75000"/>
                  </a:schemeClr>
                </a:solidFill>
                <a:latin typeface="Cambria" panose="02040503050406030204" pitchFamily="18" charset="0"/>
                <a:ea typeface="Cambria" panose="02040503050406030204" pitchFamily="18" charset="0"/>
              </a:rPr>
              <a:t> ) in un anno </a:t>
            </a:r>
            <a:r>
              <a:rPr lang="en-US" spc="-1" dirty="0" err="1">
                <a:solidFill>
                  <a:schemeClr val="accent1">
                    <a:lumMod val="75000"/>
                  </a:schemeClr>
                </a:solidFill>
                <a:latin typeface="Cambria" panose="02040503050406030204" pitchFamily="18" charset="0"/>
                <a:ea typeface="Cambria" panose="02040503050406030204" pitchFamily="18" charset="0"/>
              </a:rPr>
              <a:t>solare</a:t>
            </a:r>
            <a:endParaRPr lang="en-US" sz="1800" b="0" strike="noStrike" spc="-1" dirty="0">
              <a:solidFill>
                <a:schemeClr val="accent1">
                  <a:lumMod val="75000"/>
                </a:schemeClr>
              </a:solidFill>
              <a:latin typeface="Cambria" panose="02040503050406030204" pitchFamily="18" charset="0"/>
              <a:ea typeface="Cambria" panose="02040503050406030204" pitchFamily="18" charset="0"/>
            </a:endParaRPr>
          </a:p>
          <a:p>
            <a:pPr marL="285750" indent="-285750" algn="just">
              <a:lnSpc>
                <a:spcPct val="100000"/>
              </a:lnSpc>
              <a:buFont typeface="Wingdings" panose="05000000000000000000" pitchFamily="2" charset="2"/>
              <a:buChar char="v"/>
            </a:pPr>
            <a:r>
              <a:rPr lang="en-US" spc="-1" dirty="0" err="1">
                <a:solidFill>
                  <a:schemeClr val="accent1">
                    <a:lumMod val="75000"/>
                  </a:schemeClr>
                </a:solidFill>
                <a:latin typeface="Cambria" panose="02040503050406030204" pitchFamily="18" charset="0"/>
                <a:ea typeface="Cambria" panose="02040503050406030204" pitchFamily="18" charset="0"/>
              </a:rPr>
              <a:t>I</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nserimento</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di max 8 ore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giornaliere</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vincolo</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spc="-1" dirty="0" err="1">
                <a:solidFill>
                  <a:schemeClr val="accent1">
                    <a:lumMod val="75000"/>
                  </a:schemeClr>
                </a:solidFill>
                <a:latin typeface="Cambria" panose="02040503050406030204" pitchFamily="18" charset="0"/>
                <a:ea typeface="Cambria" panose="02040503050406030204" pitchFamily="18" charset="0"/>
              </a:rPr>
              <a:t>informativo</a:t>
            </a:r>
            <a:r>
              <a:rPr lang="en-US" spc="-1" dirty="0">
                <a:solidFill>
                  <a:schemeClr val="accent1">
                    <a:lumMod val="75000"/>
                  </a:schemeClr>
                </a:solidFill>
                <a:latin typeface="Cambria" panose="02040503050406030204" pitchFamily="18" charset="0"/>
                <a:ea typeface="Cambria" panose="02040503050406030204" pitchFamily="18" charset="0"/>
              </a:rPr>
              <a:t>) </a:t>
            </a:r>
          </a:p>
          <a:p>
            <a:pPr marL="285750" indent="-285750" algn="just">
              <a:lnSpc>
                <a:spcPct val="100000"/>
              </a:lnSpc>
              <a:buFont typeface="Wingdings" panose="05000000000000000000" pitchFamily="2" charset="2"/>
              <a:buChar char="v"/>
            </a:pPr>
            <a:r>
              <a:rPr lang="en-US" spc="-1" dirty="0" err="1">
                <a:solidFill>
                  <a:schemeClr val="accent1">
                    <a:lumMod val="75000"/>
                  </a:schemeClr>
                </a:solidFill>
                <a:latin typeface="Cambria" panose="02040503050406030204" pitchFamily="18" charset="0"/>
                <a:ea typeface="Cambria" panose="02040503050406030204" pitchFamily="18" charset="0"/>
              </a:rPr>
              <a:t>Nel</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weekend e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nei</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giorni</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festivi</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non è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possibile</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inserire</a:t>
            </a:r>
            <a:r>
              <a:rPr lang="en-US" sz="1800" b="0" strike="noStrike" spc="-1" dirty="0">
                <a:solidFill>
                  <a:schemeClr val="accent1">
                    <a:lumMod val="75000"/>
                  </a:schemeClr>
                </a:solidFill>
                <a:latin typeface="Cambria" panose="02040503050406030204" pitchFamily="18" charset="0"/>
                <a:ea typeface="Cambria" panose="02040503050406030204" pitchFamily="18" charset="0"/>
              </a:rPr>
              <a:t> ore (</a:t>
            </a:r>
            <a:r>
              <a:rPr lang="en-US" spc="-1" dirty="0" err="1">
                <a:solidFill>
                  <a:schemeClr val="accent1">
                    <a:lumMod val="75000"/>
                  </a:schemeClr>
                </a:solidFill>
                <a:latin typeface="Cambria" panose="02040503050406030204" pitchFamily="18" charset="0"/>
                <a:ea typeface="Cambria" panose="02040503050406030204" pitchFamily="18" charset="0"/>
              </a:rPr>
              <a:t>vincolo</a:t>
            </a:r>
            <a:r>
              <a:rPr lang="en-US" spc="-1" dirty="0">
                <a:solidFill>
                  <a:schemeClr val="accent1">
                    <a:lumMod val="75000"/>
                  </a:schemeClr>
                </a:solidFill>
                <a:latin typeface="Cambria" panose="02040503050406030204" pitchFamily="18" charset="0"/>
                <a:ea typeface="Cambria" panose="02040503050406030204" pitchFamily="18" charset="0"/>
              </a:rPr>
              <a:t> </a:t>
            </a:r>
            <a:r>
              <a:rPr lang="en-US" sz="1800" b="0" strike="noStrike" spc="-1" dirty="0" err="1">
                <a:solidFill>
                  <a:schemeClr val="accent1">
                    <a:lumMod val="75000"/>
                  </a:schemeClr>
                </a:solidFill>
                <a:latin typeface="Cambria" panose="02040503050406030204" pitchFamily="18" charset="0"/>
                <a:ea typeface="Cambria" panose="02040503050406030204" pitchFamily="18" charset="0"/>
              </a:rPr>
              <a:t>informativo</a:t>
            </a:r>
            <a:r>
              <a:rPr lang="en-US" spc="-1" dirty="0">
                <a:solidFill>
                  <a:schemeClr val="accent1">
                    <a:lumMod val="75000"/>
                  </a:schemeClr>
                </a:solidFill>
                <a:latin typeface="Cambria" panose="02040503050406030204" pitchFamily="18" charset="0"/>
                <a:ea typeface="Cambria" panose="02040503050406030204" pitchFamily="18" charset="0"/>
              </a:rPr>
              <a:t>)</a:t>
            </a:r>
          </a:p>
          <a:p>
            <a:pPr marL="285750" indent="-285750" algn="just">
              <a:lnSpc>
                <a:spcPct val="100000"/>
              </a:lnSpc>
              <a:buFont typeface="Wingdings" panose="05000000000000000000" pitchFamily="2" charset="2"/>
              <a:buChar char="v"/>
            </a:pPr>
            <a:endParaRPr lang="en-US" sz="1800" b="0" strike="noStrike" spc="-1" dirty="0">
              <a:solidFill>
                <a:schemeClr val="accent1">
                  <a:lumMod val="75000"/>
                </a:schemeClr>
              </a:solidFill>
              <a:latin typeface="Cambria" panose="02040503050406030204" pitchFamily="18" charset="0"/>
              <a:ea typeface="Cambria" panose="02040503050406030204" pitchFamily="18" charset="0"/>
            </a:endParaRPr>
          </a:p>
          <a:p>
            <a:pPr marL="285750" indent="-285750" algn="just">
              <a:lnSpc>
                <a:spcPct val="100000"/>
              </a:lnSpc>
              <a:buFont typeface="Wingdings" panose="05000000000000000000" pitchFamily="2" charset="2"/>
              <a:buChar char="v"/>
            </a:pPr>
            <a:endParaRPr lang="en-US" sz="1800" b="0" strike="noStrike" spc="-1" dirty="0">
              <a:solidFill>
                <a:schemeClr val="accent1">
                  <a:lumMod val="75000"/>
                </a:schemeClr>
              </a:solidFill>
              <a:latin typeface="Cambria" panose="02040503050406030204" pitchFamily="18" charset="0"/>
              <a:ea typeface="Cambria" panose="02040503050406030204" pitchFamily="18" charset="0"/>
            </a:endParaRPr>
          </a:p>
        </p:txBody>
      </p:sp>
      <p:sp>
        <p:nvSpPr>
          <p:cNvPr id="5" name="CasellaDiTesto 4"/>
          <p:cNvSpPr txBox="1"/>
          <p:nvPr/>
        </p:nvSpPr>
        <p:spPr>
          <a:xfrm>
            <a:off x="7841174" y="-30736"/>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6" name="Immagine 5"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504"/>
            <a:ext cx="1221313" cy="1110285"/>
          </a:xfrm>
          <a:prstGeom prst="rect">
            <a:avLst/>
          </a:prstGeom>
        </p:spPr>
      </p:pic>
      <p:pic>
        <p:nvPicPr>
          <p:cNvPr id="7" name="Immagine 6"/>
          <p:cNvPicPr/>
          <p:nvPr/>
        </p:nvPicPr>
        <p:blipFill>
          <a:blip r:embed="rId3"/>
          <a:stretch/>
        </p:blipFill>
        <p:spPr>
          <a:xfrm>
            <a:off x="6978600" y="45084"/>
            <a:ext cx="1044429" cy="950760"/>
          </a:xfrm>
          <a:prstGeom prst="rect">
            <a:avLst/>
          </a:prstGeom>
          <a:ln>
            <a:noFill/>
          </a:ln>
        </p:spPr>
      </p:pic>
      <p:sp>
        <p:nvSpPr>
          <p:cNvPr id="8" name="TextShape 3"/>
          <p:cNvSpPr txBox="1"/>
          <p:nvPr/>
        </p:nvSpPr>
        <p:spPr>
          <a:xfrm>
            <a:off x="1549457" y="159564"/>
            <a:ext cx="5103134" cy="836280"/>
          </a:xfrm>
          <a:prstGeom prst="rect">
            <a:avLst/>
          </a:prstGeom>
          <a:noFill/>
          <a:ln>
            <a:noFill/>
          </a:ln>
        </p:spPr>
        <p:txBody>
          <a:bodyPr anchor="ctr"/>
          <a:lstStyle/>
          <a:p>
            <a:pPr algn="ctr">
              <a:lnSpc>
                <a:spcPct val="100000"/>
              </a:lnSpc>
            </a:pPr>
            <a:r>
              <a:rPr lang="it-IT" sz="2800" u="sng" spc="-1" dirty="0">
                <a:solidFill>
                  <a:schemeClr val="tx2">
                    <a:lumMod val="75000"/>
                  </a:schemeClr>
                </a:solidFill>
                <a:latin typeface="Athelas Regular"/>
                <a:cs typeface="Athelas Regular"/>
              </a:rPr>
              <a:t>I vincoli nel </a:t>
            </a:r>
            <a:r>
              <a:rPr lang="it-IT" sz="2800" u="sng" spc="-1" dirty="0" err="1">
                <a:solidFill>
                  <a:schemeClr val="tx2">
                    <a:lumMod val="75000"/>
                  </a:schemeClr>
                </a:solidFill>
                <a:latin typeface="Athelas Regular"/>
                <a:cs typeface="Athelas Regular"/>
              </a:rPr>
              <a:t>timesheet</a:t>
            </a:r>
            <a:endParaRPr lang="it-IT" sz="2800" b="0" u="sng" strike="noStrike" spc="-1" dirty="0">
              <a:solidFill>
                <a:schemeClr val="tx2">
                  <a:lumMod val="75000"/>
                </a:schemeClr>
              </a:solidFill>
              <a:latin typeface="Athelas Regular"/>
              <a:cs typeface="Athelas Regular"/>
            </a:endParaRPr>
          </a:p>
        </p:txBody>
      </p:sp>
      <p:sp>
        <p:nvSpPr>
          <p:cNvPr id="2" name="Segnaposto numero diapositiva 1"/>
          <p:cNvSpPr>
            <a:spLocks noGrp="1"/>
          </p:cNvSpPr>
          <p:nvPr>
            <p:ph type="sldNum" sz="quarter" idx="12"/>
          </p:nvPr>
        </p:nvSpPr>
        <p:spPr/>
        <p:txBody>
          <a:bodyPr/>
          <a:lstStyle/>
          <a:p>
            <a:fld id="{589818BB-026E-B045-9149-3EE600410FF9}" type="slidenum">
              <a:rPr lang="it-IT" smtClean="0"/>
              <a:t>14</a:t>
            </a:fld>
            <a:endParaRPr lang="it-IT"/>
          </a:p>
        </p:txBody>
      </p:sp>
    </p:spTree>
    <p:extLst>
      <p:ext uri="{BB962C8B-B14F-4D97-AF65-F5344CB8AC3E}">
        <p14:creationId xmlns:p14="http://schemas.microsoft.com/office/powerpoint/2010/main" val="2223390389"/>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 name="TextShape 1"/>
          <p:cNvSpPr txBox="1"/>
          <p:nvPr/>
        </p:nvSpPr>
        <p:spPr>
          <a:xfrm>
            <a:off x="323127" y="1591157"/>
            <a:ext cx="8496720" cy="4525560"/>
          </a:xfrm>
          <a:prstGeom prst="rect">
            <a:avLst/>
          </a:prstGeom>
          <a:noFill/>
          <a:ln>
            <a:noFill/>
          </a:ln>
        </p:spPr>
        <p:txBody>
          <a:bodyPr lIns="90000" tIns="45000" rIns="90000" bIns="45000"/>
          <a:lstStyle/>
          <a:p>
            <a:pPr marL="457200" indent="-456840" algn="ctr">
              <a:lnSpc>
                <a:spcPct val="100000"/>
              </a:lnSpc>
              <a:spcBef>
                <a:spcPts val="400"/>
              </a:spcBef>
            </a:pPr>
            <a:endParaRPr lang="it-IT" sz="3200" b="0" strike="noStrike" spc="-1" dirty="0">
              <a:solidFill>
                <a:srgbClr val="000000"/>
              </a:solidFill>
              <a:latin typeface="Cambria" panose="02040503050406030204" pitchFamily="18" charset="0"/>
              <a:ea typeface="Cambria" panose="02040503050406030204" pitchFamily="18" charset="0"/>
            </a:endParaRPr>
          </a:p>
          <a:p>
            <a:pPr marL="457200" indent="-456840">
              <a:lnSpc>
                <a:spcPct val="100000"/>
              </a:lnSpc>
              <a:spcBef>
                <a:spcPts val="1000"/>
              </a:spcBef>
              <a:spcAft>
                <a:spcPts val="600"/>
              </a:spcAft>
              <a:buClr>
                <a:srgbClr val="006EB6"/>
              </a:buClr>
              <a:buFont typeface="Wingdings" charset="2"/>
              <a:buChar char=""/>
            </a:pPr>
            <a:r>
              <a:rPr lang="it-IT" sz="2000" b="0" strike="noStrike" spc="-1" dirty="0">
                <a:solidFill>
                  <a:srgbClr val="000000"/>
                </a:solidFill>
                <a:latin typeface="Cambria" panose="02040503050406030204" pitchFamily="18" charset="0"/>
                <a:ea typeface="Cambria" panose="02040503050406030204" pitchFamily="18" charset="0"/>
              </a:rPr>
              <a:t>Ore preventivate: monte ore previste per ciascuna RU di progetto o di WP che può essere utilizzata come riferimento/limite superiore</a:t>
            </a:r>
          </a:p>
          <a:p>
            <a:pPr marL="457200" indent="-456840">
              <a:lnSpc>
                <a:spcPct val="100000"/>
              </a:lnSpc>
              <a:spcBef>
                <a:spcPts val="1000"/>
              </a:spcBef>
              <a:spcAft>
                <a:spcPts val="600"/>
              </a:spcAft>
              <a:buClr>
                <a:srgbClr val="006EB6"/>
              </a:buClr>
              <a:buFont typeface="Wingdings" charset="2"/>
              <a:buChar char=""/>
            </a:pPr>
            <a:r>
              <a:rPr lang="it-IT" sz="2000" b="0" strike="noStrike" spc="-1" dirty="0">
                <a:solidFill>
                  <a:srgbClr val="000000"/>
                </a:solidFill>
                <a:latin typeface="Cambria" panose="02040503050406030204" pitchFamily="18" charset="0"/>
                <a:ea typeface="Cambria" panose="02040503050406030204" pitchFamily="18" charset="0"/>
              </a:rPr>
              <a:t>Ore consuntivate: ore inserite dal singolo ricercatore sul progetto ed eventualmente approvate</a:t>
            </a:r>
          </a:p>
          <a:p>
            <a:pPr marL="457200" indent="-456840">
              <a:lnSpc>
                <a:spcPct val="100000"/>
              </a:lnSpc>
              <a:spcBef>
                <a:spcPts val="1000"/>
              </a:spcBef>
              <a:spcAft>
                <a:spcPts val="600"/>
              </a:spcAft>
              <a:buClr>
                <a:srgbClr val="006EB6"/>
              </a:buClr>
              <a:buFont typeface="Wingdings" charset="2"/>
              <a:buChar char=""/>
            </a:pPr>
            <a:r>
              <a:rPr lang="it-IT" sz="2000" b="0" strike="noStrike" spc="-1" dirty="0">
                <a:solidFill>
                  <a:srgbClr val="000000"/>
                </a:solidFill>
                <a:latin typeface="Cambria" panose="02040503050406030204" pitchFamily="18" charset="0"/>
                <a:ea typeface="Cambria" panose="02040503050406030204" pitchFamily="18" charset="0"/>
              </a:rPr>
              <a:t>Ore rendicontate: ore consuntivate che il responsabile di progetto ha “congelato” in prospettiva del rendiconto all’ente finanziatore</a:t>
            </a:r>
          </a:p>
          <a:p>
            <a:pPr marL="457200" indent="-456840" algn="ctr">
              <a:lnSpc>
                <a:spcPct val="100000"/>
              </a:lnSpc>
              <a:spcBef>
                <a:spcPts val="1000"/>
              </a:spcBef>
              <a:spcAft>
                <a:spcPts val="600"/>
              </a:spcAft>
            </a:pPr>
            <a:endParaRPr lang="it-IT" sz="2000" b="0" strike="noStrike" spc="-1" dirty="0">
              <a:solidFill>
                <a:srgbClr val="000000"/>
              </a:solidFill>
              <a:latin typeface="Cambria" panose="02040503050406030204" pitchFamily="18" charset="0"/>
              <a:ea typeface="Cambria" panose="02040503050406030204" pitchFamily="18" charset="0"/>
            </a:endParaRPr>
          </a:p>
          <a:p>
            <a:pPr marL="457200" indent="-456840" algn="ctr">
              <a:lnSpc>
                <a:spcPct val="100000"/>
              </a:lnSpc>
              <a:spcBef>
                <a:spcPts val="400"/>
              </a:spcBef>
            </a:pPr>
            <a:r>
              <a:rPr lang="it-IT" sz="2000" b="0" strike="noStrike" spc="-1" dirty="0">
                <a:solidFill>
                  <a:srgbClr val="000000"/>
                </a:solidFill>
                <a:latin typeface="Cambria" panose="02040503050406030204" pitchFamily="18" charset="0"/>
                <a:ea typeface="Cambria" panose="02040503050406030204" pitchFamily="18" charset="0"/>
              </a:rPr>
              <a:t>Verifiche attraverso reportistica e in fase di compilazione</a:t>
            </a:r>
          </a:p>
        </p:txBody>
      </p:sp>
      <p:sp>
        <p:nvSpPr>
          <p:cNvPr id="6" name="CasellaDiTesto 5"/>
          <p:cNvSpPr txBox="1"/>
          <p:nvPr/>
        </p:nvSpPr>
        <p:spPr>
          <a:xfrm>
            <a:off x="7841174" y="-30736"/>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7" name="Immagine 6" descr="Schermata 2020-12-08 alle 12.50.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504"/>
            <a:ext cx="1221313" cy="1110285"/>
          </a:xfrm>
          <a:prstGeom prst="rect">
            <a:avLst/>
          </a:prstGeom>
        </p:spPr>
      </p:pic>
      <p:pic>
        <p:nvPicPr>
          <p:cNvPr id="8" name="Immagine 6"/>
          <p:cNvPicPr/>
          <p:nvPr/>
        </p:nvPicPr>
        <p:blipFill>
          <a:blip r:embed="rId4"/>
          <a:stretch/>
        </p:blipFill>
        <p:spPr>
          <a:xfrm>
            <a:off x="6978600" y="45084"/>
            <a:ext cx="1044429" cy="950760"/>
          </a:xfrm>
          <a:prstGeom prst="rect">
            <a:avLst/>
          </a:prstGeom>
          <a:ln>
            <a:noFill/>
          </a:ln>
        </p:spPr>
      </p:pic>
      <p:sp>
        <p:nvSpPr>
          <p:cNvPr id="9" name="TextShape 3"/>
          <p:cNvSpPr txBox="1"/>
          <p:nvPr/>
        </p:nvSpPr>
        <p:spPr>
          <a:xfrm>
            <a:off x="1549457" y="334901"/>
            <a:ext cx="5103134" cy="836280"/>
          </a:xfrm>
          <a:prstGeom prst="rect">
            <a:avLst/>
          </a:prstGeom>
          <a:noFill/>
          <a:ln>
            <a:noFill/>
          </a:ln>
        </p:spPr>
        <p:txBody>
          <a:bodyPr anchor="ctr"/>
          <a:lstStyle/>
          <a:p>
            <a:pPr algn="ctr">
              <a:lnSpc>
                <a:spcPct val="100000"/>
              </a:lnSpc>
            </a:pPr>
            <a:r>
              <a:rPr lang="it-IT" sz="2800" u="sng" spc="-1" dirty="0" err="1">
                <a:solidFill>
                  <a:schemeClr val="tx2">
                    <a:lumMod val="75000"/>
                  </a:schemeClr>
                </a:solidFill>
                <a:latin typeface="Athelas Regular"/>
                <a:cs typeface="Athelas Regular"/>
              </a:rPr>
              <a:t>Timesheet</a:t>
            </a:r>
            <a:r>
              <a:rPr lang="it-IT" sz="2800" u="sng" spc="-1" dirty="0">
                <a:solidFill>
                  <a:schemeClr val="tx2">
                    <a:lumMod val="75000"/>
                  </a:schemeClr>
                </a:solidFill>
                <a:latin typeface="Athelas Regular"/>
                <a:cs typeface="Athelas Regular"/>
              </a:rPr>
              <a:t> elettronico integrato: </a:t>
            </a:r>
          </a:p>
          <a:p>
            <a:pPr algn="ctr">
              <a:lnSpc>
                <a:spcPct val="100000"/>
              </a:lnSpc>
            </a:pPr>
            <a:r>
              <a:rPr lang="it-IT" sz="2800" u="sng" spc="-1" dirty="0">
                <a:solidFill>
                  <a:schemeClr val="tx2">
                    <a:lumMod val="75000"/>
                  </a:schemeClr>
                </a:solidFill>
                <a:latin typeface="Athelas Regular"/>
                <a:cs typeface="Athelas Regular"/>
              </a:rPr>
              <a:t>i controlli</a:t>
            </a:r>
            <a:endParaRPr lang="it-IT" sz="2800" b="0" u="sng" strike="noStrike" spc="-1" dirty="0">
              <a:solidFill>
                <a:schemeClr val="tx2">
                  <a:lumMod val="75000"/>
                </a:schemeClr>
              </a:solidFill>
              <a:latin typeface="Athelas Regular"/>
              <a:cs typeface="Athelas Regular"/>
            </a:endParaRPr>
          </a:p>
        </p:txBody>
      </p:sp>
      <p:sp>
        <p:nvSpPr>
          <p:cNvPr id="2" name="Segnaposto numero diapositiva 1"/>
          <p:cNvSpPr>
            <a:spLocks noGrp="1"/>
          </p:cNvSpPr>
          <p:nvPr>
            <p:ph type="sldNum" sz="quarter" idx="12"/>
          </p:nvPr>
        </p:nvSpPr>
        <p:spPr/>
        <p:txBody>
          <a:bodyPr/>
          <a:lstStyle/>
          <a:p>
            <a:fld id="{589818BB-026E-B045-9149-3EE600410FF9}" type="slidenum">
              <a:rPr lang="it-IT" smtClean="0"/>
              <a:t>15</a:t>
            </a:fld>
            <a:endParaRPr lang="it-IT"/>
          </a:p>
        </p:txBody>
      </p:sp>
    </p:spTree>
    <p:extLst>
      <p:ext uri="{BB962C8B-B14F-4D97-AF65-F5344CB8AC3E}">
        <p14:creationId xmlns:p14="http://schemas.microsoft.com/office/powerpoint/2010/main" val="3126354795"/>
      </p:ext>
    </p:extLst>
  </p:cSld>
  <p:clrMapOvr>
    <a:masterClrMapping/>
  </p:clrMapOvr>
  <p:transition>
    <p:fade/>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2" name="CasellaDiTesto 1">
            <a:extLst>
              <a:ext uri="{FF2B5EF4-FFF2-40B4-BE49-F238E27FC236}">
                <a16:creationId xmlns="" xmlns:a16="http://schemas.microsoft.com/office/drawing/2014/main" id="{AC062657-4B4F-4621-8076-2C3E5BF75310}"/>
              </a:ext>
            </a:extLst>
          </p:cNvPr>
          <p:cNvSpPr txBox="1"/>
          <p:nvPr/>
        </p:nvSpPr>
        <p:spPr>
          <a:xfrm>
            <a:off x="46160" y="1156188"/>
            <a:ext cx="8831872" cy="52322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it-IT" dirty="0"/>
              <a:t>E’ possibile inserire messaggi esplicativi personalizzati che verranno visualizzati in interfaccia all’attivarsi dei vincoli:</a:t>
            </a:r>
          </a:p>
        </p:txBody>
      </p:sp>
      <p:sp>
        <p:nvSpPr>
          <p:cNvPr id="3" name="AutoShape 1" descr="save image"/>
          <p:cNvSpPr>
            <a:spLocks noChangeAspect="1" noChangeArrowheads="1"/>
          </p:cNvSpPr>
          <p:nvPr/>
        </p:nvSpPr>
        <p:spPr bwMode="auto">
          <a:xfrm>
            <a:off x="1415562" y="294542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841" y="1163055"/>
            <a:ext cx="8919005" cy="5021705"/>
          </a:xfrm>
          <a:prstGeom prst="rect">
            <a:avLst/>
          </a:prstGeom>
        </p:spPr>
      </p:pic>
      <p:sp>
        <p:nvSpPr>
          <p:cNvPr id="8" name="CasellaDiTesto 7"/>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9" name="Immagine 8" descr="Schermata 2020-12-08 alle 12.50.0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56" y="79512"/>
            <a:ext cx="1221313" cy="1110285"/>
          </a:xfrm>
          <a:prstGeom prst="rect">
            <a:avLst/>
          </a:prstGeom>
        </p:spPr>
      </p:pic>
      <p:pic>
        <p:nvPicPr>
          <p:cNvPr id="10" name="Immagine 6"/>
          <p:cNvPicPr/>
          <p:nvPr/>
        </p:nvPicPr>
        <p:blipFill>
          <a:blip r:embed="rId5"/>
          <a:stretch/>
        </p:blipFill>
        <p:spPr>
          <a:xfrm>
            <a:off x="7018356" y="71588"/>
            <a:ext cx="1044429" cy="950760"/>
          </a:xfrm>
          <a:prstGeom prst="rect">
            <a:avLst/>
          </a:prstGeom>
          <a:ln>
            <a:noFill/>
          </a:ln>
        </p:spPr>
      </p:pic>
      <p:sp>
        <p:nvSpPr>
          <p:cNvPr id="11" name="TextShape 3"/>
          <p:cNvSpPr txBox="1"/>
          <p:nvPr/>
        </p:nvSpPr>
        <p:spPr>
          <a:xfrm>
            <a:off x="1567962" y="216514"/>
            <a:ext cx="5290038" cy="836280"/>
          </a:xfrm>
          <a:prstGeom prst="rect">
            <a:avLst/>
          </a:prstGeom>
          <a:noFill/>
          <a:ln>
            <a:noFill/>
          </a:ln>
        </p:spPr>
        <p:txBody>
          <a:bodyPr anchor="ctr"/>
          <a:lstStyle/>
          <a:p>
            <a:pPr algn="ctr">
              <a:lnSpc>
                <a:spcPct val="100000"/>
              </a:lnSpc>
            </a:pPr>
            <a:r>
              <a:rPr lang="it-IT" sz="2800" spc="-1" dirty="0">
                <a:solidFill>
                  <a:schemeClr val="tx2">
                    <a:lumMod val="75000"/>
                  </a:schemeClr>
                </a:solidFill>
                <a:latin typeface="Athelas Regular"/>
                <a:cs typeface="Athelas Regular"/>
              </a:rPr>
              <a:t>Esempio di messaggio relativo ad un vincolo personalizzato </a:t>
            </a:r>
            <a:endParaRPr lang="it-IT" sz="2800" b="0" strike="noStrike" spc="-1" dirty="0">
              <a:solidFill>
                <a:schemeClr val="tx2">
                  <a:lumMod val="75000"/>
                </a:schemeClr>
              </a:solidFill>
              <a:latin typeface="Athelas Regular"/>
              <a:cs typeface="Athelas Regular"/>
            </a:endParaRPr>
          </a:p>
        </p:txBody>
      </p:sp>
      <p:sp>
        <p:nvSpPr>
          <p:cNvPr id="12" name="CustomShape 2"/>
          <p:cNvSpPr/>
          <p:nvPr/>
        </p:nvSpPr>
        <p:spPr>
          <a:xfrm>
            <a:off x="165361" y="6294090"/>
            <a:ext cx="8919005" cy="566532"/>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algn="just"/>
            <a:r>
              <a:rPr lang="en-US" sz="1400" b="0" strike="noStrike" spc="-1" dirty="0" err="1">
                <a:solidFill>
                  <a:srgbClr val="000000"/>
                </a:solidFill>
                <a:latin typeface="Cambria" panose="02040503050406030204" pitchFamily="18" charset="0"/>
                <a:ea typeface="Cambria" panose="02040503050406030204" pitchFamily="18" charset="0"/>
              </a:rPr>
              <a:t>Eventuali</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i="1" strike="noStrike" spc="-1" dirty="0">
                <a:solidFill>
                  <a:srgbClr val="000000"/>
                </a:solidFill>
                <a:latin typeface="Cambria" panose="02040503050406030204" pitchFamily="18" charset="0"/>
                <a:ea typeface="Cambria" panose="02040503050406030204" pitchFamily="18" charset="0"/>
              </a:rPr>
              <a:t>effort </a:t>
            </a:r>
            <a:r>
              <a:rPr lang="en-US" sz="1400" b="0" strike="noStrike" spc="-1" dirty="0" err="1">
                <a:solidFill>
                  <a:srgbClr val="000000"/>
                </a:solidFill>
                <a:latin typeface="Cambria" panose="02040503050406030204" pitchFamily="18" charset="0"/>
                <a:ea typeface="Cambria" panose="02040503050406030204" pitchFamily="18" charset="0"/>
              </a:rPr>
              <a:t>che</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sforano</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i</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vincoli</a:t>
            </a:r>
            <a:r>
              <a:rPr lang="en-US" sz="1400" b="0" strike="noStrike" spc="-1" dirty="0">
                <a:solidFill>
                  <a:srgbClr val="000000"/>
                </a:solidFill>
                <a:latin typeface="Cambria" panose="02040503050406030204" pitchFamily="18" charset="0"/>
                <a:ea typeface="Cambria" panose="02040503050406030204" pitchFamily="18" charset="0"/>
              </a:rPr>
              <a:t> di </a:t>
            </a:r>
            <a:r>
              <a:rPr lang="en-US" sz="1400" b="0" strike="noStrike" spc="-1" dirty="0" err="1">
                <a:solidFill>
                  <a:srgbClr val="000000"/>
                </a:solidFill>
                <a:latin typeface="Cambria" panose="02040503050406030204" pitchFamily="18" charset="0"/>
                <a:ea typeface="Cambria" panose="02040503050406030204" pitchFamily="18" charset="0"/>
              </a:rPr>
              <a:t>inserimento</a:t>
            </a:r>
            <a:r>
              <a:rPr lang="en-US" sz="1400" b="0" strike="noStrike" spc="-1" dirty="0">
                <a:solidFill>
                  <a:srgbClr val="000000"/>
                </a:solidFill>
                <a:latin typeface="Cambria" panose="02040503050406030204" pitchFamily="18" charset="0"/>
                <a:ea typeface="Cambria" panose="02040503050406030204" pitchFamily="18" charset="0"/>
              </a:rPr>
              <a:t> in U-</a:t>
            </a:r>
            <a:r>
              <a:rPr lang="en-US" sz="1400" b="0" strike="noStrike" spc="-1" dirty="0" err="1">
                <a:solidFill>
                  <a:srgbClr val="000000"/>
                </a:solidFill>
                <a:latin typeface="Cambria" panose="02040503050406030204" pitchFamily="18" charset="0"/>
                <a:ea typeface="Cambria" panose="02040503050406030204" pitchFamily="18" charset="0"/>
              </a:rPr>
              <a:t>Gov</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sono</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evidenziati</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spc="-1" dirty="0" err="1">
                <a:solidFill>
                  <a:srgbClr val="000000"/>
                </a:solidFill>
                <a:latin typeface="Cambria" panose="02040503050406030204" pitchFamily="18" charset="0"/>
                <a:ea typeface="Cambria" panose="02040503050406030204" pitchFamily="18" charset="0"/>
              </a:rPr>
              <a:t>nel</a:t>
            </a:r>
            <a:r>
              <a:rPr lang="en-US" sz="1400" spc="-1" dirty="0">
                <a:solidFill>
                  <a:srgbClr val="000000"/>
                </a:solidFill>
                <a:latin typeface="Cambria" panose="02040503050406030204" pitchFamily="18" charset="0"/>
                <a:ea typeface="Cambria" panose="02040503050406030204" pitchFamily="18" charset="0"/>
              </a:rPr>
              <a:t> </a:t>
            </a:r>
            <a:r>
              <a:rPr lang="en-US" sz="1400" b="0" strike="noStrike" spc="-1" dirty="0">
                <a:solidFill>
                  <a:srgbClr val="000000"/>
                </a:solidFill>
                <a:latin typeface="Cambria" panose="02040503050406030204" pitchFamily="18" charset="0"/>
                <a:ea typeface="Cambria" panose="02040503050406030204" pitchFamily="18" charset="0"/>
              </a:rPr>
              <a:t>TS in </a:t>
            </a:r>
            <a:r>
              <a:rPr lang="en-US" sz="1400" b="0" strike="noStrike" spc="-1" dirty="0" err="1">
                <a:solidFill>
                  <a:srgbClr val="000000"/>
                </a:solidFill>
                <a:latin typeface="Cambria" panose="02040503050406030204" pitchFamily="18" charset="0"/>
                <a:ea typeface="Cambria" panose="02040503050406030204" pitchFamily="18" charset="0"/>
              </a:rPr>
              <a:t>giallo</a:t>
            </a:r>
            <a:r>
              <a:rPr lang="en-US" sz="1400" b="0" strike="noStrike" spc="-1" dirty="0">
                <a:solidFill>
                  <a:srgbClr val="000000"/>
                </a:solidFill>
                <a:latin typeface="Cambria" panose="02040503050406030204" pitchFamily="18" charset="0"/>
                <a:ea typeface="Cambria" panose="02040503050406030204" pitchFamily="18" charset="0"/>
              </a:rPr>
              <a:t>/</a:t>
            </a:r>
            <a:r>
              <a:rPr lang="en-US" sz="1400" b="0" strike="noStrike" spc="-1" dirty="0" err="1">
                <a:solidFill>
                  <a:srgbClr val="000000"/>
                </a:solidFill>
                <a:latin typeface="Cambria" panose="02040503050406030204" pitchFamily="18" charset="0"/>
                <a:ea typeface="Cambria" panose="02040503050406030204" pitchFamily="18" charset="0"/>
              </a:rPr>
              <a:t>arancione</a:t>
            </a:r>
            <a:r>
              <a:rPr lang="en-US" sz="1400" b="0" strike="noStrike" spc="-1" dirty="0">
                <a:solidFill>
                  <a:srgbClr val="000000"/>
                </a:solidFill>
                <a:latin typeface="Cambria" panose="02040503050406030204" pitchFamily="18" charset="0"/>
                <a:ea typeface="Cambria" panose="02040503050406030204" pitchFamily="18" charset="0"/>
              </a:rPr>
              <a:t>, se </a:t>
            </a:r>
            <a:r>
              <a:rPr lang="en-US" sz="1400" b="0" strike="noStrike" spc="-1" dirty="0" err="1">
                <a:solidFill>
                  <a:srgbClr val="000000"/>
                </a:solidFill>
                <a:latin typeface="Cambria" panose="02040503050406030204" pitchFamily="18" charset="0"/>
                <a:ea typeface="Cambria" panose="02040503050406030204" pitchFamily="18" charset="0"/>
              </a:rPr>
              <a:t>si</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tratta</a:t>
            </a:r>
            <a:r>
              <a:rPr lang="en-US" sz="1400" b="0" strike="noStrike" spc="-1" dirty="0">
                <a:solidFill>
                  <a:srgbClr val="000000"/>
                </a:solidFill>
                <a:latin typeface="Cambria" panose="02040503050406030204" pitchFamily="18" charset="0"/>
                <a:ea typeface="Cambria" panose="02040503050406030204" pitchFamily="18" charset="0"/>
              </a:rPr>
              <a:t> di </a:t>
            </a:r>
            <a:r>
              <a:rPr lang="en-US" sz="1400" b="0" strike="noStrike" spc="-1" dirty="0" err="1">
                <a:solidFill>
                  <a:srgbClr val="000000"/>
                </a:solidFill>
                <a:latin typeface="Cambria" panose="02040503050406030204" pitchFamily="18" charset="0"/>
                <a:ea typeface="Cambria" panose="02040503050406030204" pitchFamily="18" charset="0"/>
              </a:rPr>
              <a:t>vincoli</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informativi</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oppure</a:t>
            </a:r>
            <a:r>
              <a:rPr lang="en-US" sz="1400" b="0" strike="noStrike" spc="-1" dirty="0">
                <a:solidFill>
                  <a:srgbClr val="000000"/>
                </a:solidFill>
                <a:latin typeface="Cambria" panose="02040503050406030204" pitchFamily="18" charset="0"/>
                <a:ea typeface="Cambria" panose="02040503050406030204" pitchFamily="18" charset="0"/>
              </a:rPr>
              <a:t> in </a:t>
            </a:r>
            <a:r>
              <a:rPr lang="en-US" sz="1400" b="0" strike="noStrike" spc="-1" dirty="0" err="1">
                <a:solidFill>
                  <a:srgbClr val="000000"/>
                </a:solidFill>
                <a:latin typeface="Cambria" panose="02040503050406030204" pitchFamily="18" charset="0"/>
                <a:ea typeface="Cambria" panose="02040503050406030204" pitchFamily="18" charset="0"/>
              </a:rPr>
              <a:t>rosso</a:t>
            </a:r>
            <a:r>
              <a:rPr lang="en-US" sz="1400" spc="-1" dirty="0">
                <a:solidFill>
                  <a:srgbClr val="000000"/>
                </a:solidFill>
                <a:latin typeface="Cambria" panose="02040503050406030204" pitchFamily="18" charset="0"/>
                <a:ea typeface="Cambria" panose="02040503050406030204" pitchFamily="18" charset="0"/>
              </a:rPr>
              <a:t> se </a:t>
            </a:r>
            <a:r>
              <a:rPr lang="en-US" sz="1400" spc="-1" dirty="0" err="1">
                <a:solidFill>
                  <a:srgbClr val="000000"/>
                </a:solidFill>
                <a:latin typeface="Cambria" panose="02040503050406030204" pitchFamily="18" charset="0"/>
                <a:ea typeface="Cambria" panose="02040503050406030204" pitchFamily="18" charset="0"/>
              </a:rPr>
              <a:t>si</a:t>
            </a:r>
            <a:r>
              <a:rPr lang="en-US" sz="1400" spc="-1" dirty="0">
                <a:solidFill>
                  <a:srgbClr val="000000"/>
                </a:solidFill>
                <a:latin typeface="Cambria" panose="02040503050406030204" pitchFamily="18" charset="0"/>
                <a:ea typeface="Cambria" panose="02040503050406030204" pitchFamily="18" charset="0"/>
              </a:rPr>
              <a:t> </a:t>
            </a:r>
            <a:r>
              <a:rPr lang="en-US" sz="1400" spc="-1" dirty="0" err="1">
                <a:solidFill>
                  <a:srgbClr val="000000"/>
                </a:solidFill>
                <a:latin typeface="Cambria" panose="02040503050406030204" pitchFamily="18" charset="0"/>
                <a:ea typeface="Cambria" panose="02040503050406030204" pitchFamily="18" charset="0"/>
              </a:rPr>
              <a:t>tratta</a:t>
            </a:r>
            <a:r>
              <a:rPr lang="en-US" sz="1400" spc="-1" dirty="0">
                <a:solidFill>
                  <a:srgbClr val="000000"/>
                </a:solidFill>
                <a:latin typeface="Cambria" panose="02040503050406030204" pitchFamily="18" charset="0"/>
                <a:ea typeface="Cambria" panose="02040503050406030204" pitchFamily="18" charset="0"/>
              </a:rPr>
              <a:t> di </a:t>
            </a:r>
            <a:r>
              <a:rPr lang="en-US" sz="1400" spc="-1" dirty="0" err="1">
                <a:solidFill>
                  <a:srgbClr val="000000"/>
                </a:solidFill>
                <a:latin typeface="Cambria" panose="02040503050406030204" pitchFamily="18" charset="0"/>
                <a:ea typeface="Cambria" panose="02040503050406030204" pitchFamily="18" charset="0"/>
              </a:rPr>
              <a:t>vincoli</a:t>
            </a:r>
            <a:r>
              <a:rPr lang="en-US" sz="1400" spc="-1" dirty="0">
                <a:solidFill>
                  <a:srgbClr val="000000"/>
                </a:solidFill>
                <a:latin typeface="Cambria" panose="02040503050406030204" pitchFamily="18" charset="0"/>
                <a:ea typeface="Cambria" panose="02040503050406030204" pitchFamily="18" charset="0"/>
              </a:rPr>
              <a:t> </a:t>
            </a:r>
            <a:r>
              <a:rPr lang="en-US" sz="1400" spc="-1" dirty="0" err="1">
                <a:solidFill>
                  <a:srgbClr val="000000"/>
                </a:solidFill>
                <a:latin typeface="Cambria" panose="02040503050406030204" pitchFamily="18" charset="0"/>
                <a:ea typeface="Cambria" panose="02040503050406030204" pitchFamily="18" charset="0"/>
              </a:rPr>
              <a:t>bloccanti</a:t>
            </a:r>
            <a:endParaRPr lang="en-US" sz="1400" spc="-1" dirty="0">
              <a:latin typeface="Arial"/>
            </a:endParaRPr>
          </a:p>
        </p:txBody>
      </p:sp>
    </p:spTree>
    <p:extLst>
      <p:ext uri="{BB962C8B-B14F-4D97-AF65-F5344CB8AC3E}">
        <p14:creationId xmlns:p14="http://schemas.microsoft.com/office/powerpoint/2010/main" val="1629446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 name="CustomShape 2"/>
          <p:cNvSpPr/>
          <p:nvPr/>
        </p:nvSpPr>
        <p:spPr>
          <a:xfrm>
            <a:off x="796034" y="1476357"/>
            <a:ext cx="7890766" cy="1097571"/>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algn="just">
              <a:lnSpc>
                <a:spcPct val="100000"/>
              </a:lnSpc>
              <a:spcBef>
                <a:spcPts val="360"/>
              </a:spcBef>
            </a:pPr>
            <a:r>
              <a:rPr lang="en-US" sz="1600" b="0" strike="noStrike" spc="-1" dirty="0">
                <a:solidFill>
                  <a:srgbClr val="000000"/>
                </a:solidFill>
                <a:latin typeface="Cambria" panose="02040503050406030204" pitchFamily="18" charset="0"/>
                <a:ea typeface="Cambria" panose="02040503050406030204" pitchFamily="18" charset="0"/>
              </a:rPr>
              <a:t>La </a:t>
            </a:r>
            <a:r>
              <a:rPr lang="en-US" sz="1600" b="0" strike="noStrike" spc="-1" dirty="0" err="1">
                <a:solidFill>
                  <a:srgbClr val="000000"/>
                </a:solidFill>
                <a:latin typeface="Cambria" panose="02040503050406030204" pitchFamily="18" charset="0"/>
                <a:ea typeface="Cambria" panose="02040503050406030204" pitchFamily="18" charset="0"/>
              </a:rPr>
              <a:t>scheda</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Amministra</a:t>
            </a:r>
            <a:r>
              <a:rPr lang="en-US" sz="1600" b="0" strike="noStrike" spc="-1" dirty="0">
                <a:solidFill>
                  <a:srgbClr val="000000"/>
                </a:solidFill>
                <a:latin typeface="Cambria" panose="02040503050406030204" pitchFamily="18" charset="0"/>
                <a:ea typeface="Cambria" panose="02040503050406030204" pitchFamily="18" charset="0"/>
              </a:rPr>
              <a:t> Timesheet” </a:t>
            </a:r>
            <a:r>
              <a:rPr lang="en-US" sz="1600" b="0" strike="noStrike" spc="-1" dirty="0" err="1">
                <a:solidFill>
                  <a:srgbClr val="000000"/>
                </a:solidFill>
                <a:latin typeface="Cambria" panose="02040503050406030204" pitchFamily="18" charset="0"/>
                <a:ea typeface="Cambria" panose="02040503050406030204" pitchFamily="18" charset="0"/>
              </a:rPr>
              <a:t>permette</a:t>
            </a:r>
            <a:r>
              <a:rPr lang="en-US" sz="1600" b="0" strike="noStrike" spc="-1" dirty="0">
                <a:solidFill>
                  <a:srgbClr val="000000"/>
                </a:solidFill>
                <a:latin typeface="Cambria" panose="02040503050406030204" pitchFamily="18" charset="0"/>
                <a:ea typeface="Cambria" panose="02040503050406030204" pitchFamily="18" charset="0"/>
              </a:rPr>
              <a:t> ad un </a:t>
            </a:r>
            <a:r>
              <a:rPr lang="en-US" sz="1600" b="0" strike="noStrike" spc="-1" dirty="0" err="1">
                <a:solidFill>
                  <a:srgbClr val="000000"/>
                </a:solidFill>
                <a:latin typeface="Cambria" panose="02040503050406030204" pitchFamily="18" charset="0"/>
                <a:ea typeface="Cambria" panose="02040503050406030204" pitchFamily="18" charset="0"/>
              </a:rPr>
              <a:t>amministratore</a:t>
            </a:r>
            <a:r>
              <a:rPr lang="en-US" sz="1600" b="0" strike="noStrike" spc="-1" dirty="0">
                <a:solidFill>
                  <a:srgbClr val="000000"/>
                </a:solidFill>
                <a:latin typeface="Cambria" panose="02040503050406030204" pitchFamily="18" charset="0"/>
                <a:ea typeface="Cambria" panose="02040503050406030204" pitchFamily="18" charset="0"/>
              </a:rPr>
              <a:t> di timesheet di </a:t>
            </a:r>
            <a:r>
              <a:rPr lang="en-US" sz="1600" b="0" strike="noStrike" spc="-1" dirty="0" err="1">
                <a:solidFill>
                  <a:srgbClr val="000000"/>
                </a:solidFill>
                <a:latin typeface="Cambria" panose="02040503050406030204" pitchFamily="18" charset="0"/>
                <a:ea typeface="Cambria" panose="02040503050406030204" pitchFamily="18" charset="0"/>
              </a:rPr>
              <a:t>gestire</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i</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dati</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delle</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risorse</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umane</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collegate</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ai</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progetti</a:t>
            </a:r>
            <a:r>
              <a:rPr lang="en-US" sz="1600" b="0" strike="noStrike" spc="-1" dirty="0">
                <a:solidFill>
                  <a:srgbClr val="000000"/>
                </a:solidFill>
                <a:latin typeface="Cambria" panose="02040503050406030204" pitchFamily="18" charset="0"/>
                <a:ea typeface="Cambria" panose="02040503050406030204" pitchFamily="18" charset="0"/>
              </a:rPr>
              <a:t> sotto </a:t>
            </a:r>
            <a:r>
              <a:rPr lang="en-US" sz="1600" b="0" strike="noStrike" spc="-1" dirty="0" err="1">
                <a:solidFill>
                  <a:srgbClr val="000000"/>
                </a:solidFill>
                <a:latin typeface="Cambria" panose="02040503050406030204" pitchFamily="18" charset="0"/>
                <a:ea typeface="Cambria" panose="02040503050406030204" pitchFamily="18" charset="0"/>
              </a:rPr>
              <a:t>il</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suo</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controllo</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inoltre</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gli</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consente</a:t>
            </a:r>
            <a:r>
              <a:rPr lang="en-US" sz="1600" b="0" strike="noStrike" spc="-1" dirty="0">
                <a:solidFill>
                  <a:srgbClr val="000000"/>
                </a:solidFill>
                <a:latin typeface="Cambria" panose="02040503050406030204" pitchFamily="18" charset="0"/>
                <a:ea typeface="Cambria" panose="02040503050406030204" pitchFamily="18" charset="0"/>
              </a:rPr>
              <a:t> di </a:t>
            </a:r>
            <a:r>
              <a:rPr lang="en-US" sz="1600" b="0" strike="noStrike" spc="-1" dirty="0" err="1">
                <a:solidFill>
                  <a:srgbClr val="000000"/>
                </a:solidFill>
                <a:latin typeface="Cambria" panose="02040503050406030204" pitchFamily="18" charset="0"/>
                <a:ea typeface="Cambria" panose="02040503050406030204" pitchFamily="18" charset="0"/>
              </a:rPr>
              <a:t>riaprire</a:t>
            </a:r>
            <a:r>
              <a:rPr lang="en-US" sz="1600" b="0" strike="noStrike" spc="-1" dirty="0">
                <a:solidFill>
                  <a:srgbClr val="000000"/>
                </a:solidFill>
                <a:latin typeface="Cambria" panose="02040503050406030204" pitchFamily="18" charset="0"/>
                <a:ea typeface="Cambria" panose="02040503050406030204" pitchFamily="18" charset="0"/>
              </a:rPr>
              <a:t>/</a:t>
            </a:r>
            <a:r>
              <a:rPr lang="en-US" sz="1600" b="0" strike="noStrike" spc="-1" dirty="0" err="1">
                <a:solidFill>
                  <a:srgbClr val="000000"/>
                </a:solidFill>
                <a:latin typeface="Cambria" panose="02040503050406030204" pitchFamily="18" charset="0"/>
                <a:ea typeface="Cambria" panose="02040503050406030204" pitchFamily="18" charset="0"/>
              </a:rPr>
              <a:t>approvare</a:t>
            </a:r>
            <a:r>
              <a:rPr lang="en-US" sz="1600" b="0" strike="noStrike" spc="-1" dirty="0">
                <a:solidFill>
                  <a:srgbClr val="000000"/>
                </a:solidFill>
                <a:latin typeface="Cambria" panose="02040503050406030204" pitchFamily="18" charset="0"/>
                <a:ea typeface="Cambria" panose="02040503050406030204" pitchFamily="18" charset="0"/>
              </a:rPr>
              <a:t>/</a:t>
            </a:r>
            <a:r>
              <a:rPr lang="en-US" sz="1600" b="0" strike="noStrike" spc="-1" dirty="0" err="1">
                <a:solidFill>
                  <a:srgbClr val="000000"/>
                </a:solidFill>
                <a:latin typeface="Cambria" panose="02040503050406030204" pitchFamily="18" charset="0"/>
                <a:ea typeface="Cambria" panose="02040503050406030204" pitchFamily="18" charset="0"/>
              </a:rPr>
              <a:t>rendicontare</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il</a:t>
            </a:r>
            <a:r>
              <a:rPr lang="en-US" sz="1600" b="0" strike="noStrike" spc="-1" dirty="0">
                <a:solidFill>
                  <a:srgbClr val="000000"/>
                </a:solidFill>
                <a:latin typeface="Cambria" panose="02040503050406030204" pitchFamily="18" charset="0"/>
                <a:ea typeface="Cambria" panose="02040503050406030204" pitchFamily="18" charset="0"/>
              </a:rPr>
              <a:t> timesheet di un </a:t>
            </a:r>
            <a:r>
              <a:rPr lang="en-US" sz="1600" b="0" strike="noStrike" spc="-1" dirty="0" err="1">
                <a:solidFill>
                  <a:srgbClr val="000000"/>
                </a:solidFill>
                <a:latin typeface="Cambria" panose="02040503050406030204" pitchFamily="18" charset="0"/>
                <a:ea typeface="Cambria" panose="02040503050406030204" pitchFamily="18" charset="0"/>
              </a:rPr>
              <a:t>progetto</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alla</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volta</a:t>
            </a:r>
            <a:r>
              <a:rPr lang="en-US" sz="1600" b="0" strike="noStrike" spc="-1" dirty="0">
                <a:solidFill>
                  <a:srgbClr val="000000"/>
                </a:solidFill>
                <a:latin typeface="Cambria" panose="02040503050406030204" pitchFamily="18" charset="0"/>
                <a:ea typeface="Cambria" panose="02040503050406030204" pitchFamily="18" charset="0"/>
              </a:rPr>
              <a:t>, per </a:t>
            </a:r>
            <a:r>
              <a:rPr lang="en-US" sz="1600" b="0" strike="noStrike" spc="-1" dirty="0" err="1">
                <a:solidFill>
                  <a:srgbClr val="000000"/>
                </a:solidFill>
                <a:latin typeface="Cambria" panose="02040503050406030204" pitchFamily="18" charset="0"/>
                <a:ea typeface="Cambria" panose="02040503050406030204" pitchFamily="18" charset="0"/>
              </a:rPr>
              <a:t>una</a:t>
            </a:r>
            <a:r>
              <a:rPr lang="en-US" sz="1600" b="0" strike="noStrike" spc="-1" dirty="0">
                <a:solidFill>
                  <a:srgbClr val="000000"/>
                </a:solidFill>
                <a:latin typeface="Cambria" panose="02040503050406030204" pitchFamily="18" charset="0"/>
                <a:ea typeface="Cambria" panose="02040503050406030204" pitchFamily="18" charset="0"/>
              </a:rPr>
              <a:t> o </a:t>
            </a:r>
            <a:r>
              <a:rPr lang="en-US" sz="1600" b="0" strike="noStrike" spc="-1" dirty="0" err="1">
                <a:solidFill>
                  <a:srgbClr val="000000"/>
                </a:solidFill>
                <a:latin typeface="Cambria" panose="02040503050406030204" pitchFamily="18" charset="0"/>
                <a:ea typeface="Cambria" panose="02040503050406030204" pitchFamily="18" charset="0"/>
              </a:rPr>
              <a:t>più</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risorse</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umane</a:t>
            </a:r>
            <a:endParaRPr lang="en-US" sz="1600" b="0" strike="noStrike" spc="-1" dirty="0">
              <a:latin typeface="Cambria" panose="02040503050406030204" pitchFamily="18" charset="0"/>
              <a:ea typeface="Cambria" panose="02040503050406030204" pitchFamily="18" charset="0"/>
            </a:endParaRPr>
          </a:p>
        </p:txBody>
      </p:sp>
      <p:sp>
        <p:nvSpPr>
          <p:cNvPr id="6" name="CasellaDiTesto 5"/>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7" name="Immagine 6"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512"/>
            <a:ext cx="1221313" cy="1110285"/>
          </a:xfrm>
          <a:prstGeom prst="rect">
            <a:avLst/>
          </a:prstGeom>
        </p:spPr>
      </p:pic>
      <p:pic>
        <p:nvPicPr>
          <p:cNvPr id="8" name="Immagine 6"/>
          <p:cNvPicPr/>
          <p:nvPr/>
        </p:nvPicPr>
        <p:blipFill>
          <a:blip r:embed="rId3"/>
          <a:stretch/>
        </p:blipFill>
        <p:spPr>
          <a:xfrm>
            <a:off x="7018356" y="71588"/>
            <a:ext cx="1044429" cy="950760"/>
          </a:xfrm>
          <a:prstGeom prst="rect">
            <a:avLst/>
          </a:prstGeom>
          <a:ln>
            <a:noFill/>
          </a:ln>
        </p:spPr>
      </p:pic>
      <p:sp>
        <p:nvSpPr>
          <p:cNvPr id="9" name="TextShape 3"/>
          <p:cNvSpPr txBox="1"/>
          <p:nvPr/>
        </p:nvSpPr>
        <p:spPr>
          <a:xfrm>
            <a:off x="1610139" y="216514"/>
            <a:ext cx="5247861" cy="836280"/>
          </a:xfrm>
          <a:prstGeom prst="rect">
            <a:avLst/>
          </a:prstGeom>
          <a:noFill/>
          <a:ln>
            <a:noFill/>
          </a:ln>
        </p:spPr>
        <p:txBody>
          <a:bodyPr anchor="ctr"/>
          <a:lstStyle/>
          <a:p>
            <a:pPr algn="ctr">
              <a:lnSpc>
                <a:spcPct val="100000"/>
              </a:lnSpc>
            </a:pPr>
            <a:r>
              <a:rPr lang="it-IT" sz="2800" u="sng" spc="-1" dirty="0">
                <a:solidFill>
                  <a:schemeClr val="tx1">
                    <a:lumMod val="65000"/>
                    <a:lumOff val="35000"/>
                  </a:schemeClr>
                </a:solidFill>
                <a:latin typeface="Athelas Regular"/>
                <a:cs typeface="Athelas Regular"/>
              </a:rPr>
              <a:t>AMMINISTRA TIMESHEET (1)</a:t>
            </a:r>
            <a:endParaRPr lang="it-IT" sz="2800" b="0" u="sng" strike="noStrike" spc="-1" dirty="0">
              <a:solidFill>
                <a:schemeClr val="tx1">
                  <a:lumMod val="65000"/>
                  <a:lumOff val="35000"/>
                </a:schemeClr>
              </a:solidFill>
              <a:latin typeface="Athelas Regular"/>
              <a:cs typeface="Athelas Regular"/>
            </a:endParaRPr>
          </a:p>
        </p:txBody>
      </p:sp>
      <p:pic>
        <p:nvPicPr>
          <p:cNvPr id="10" name="Immagine 9"/>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5973" y="3160640"/>
            <a:ext cx="7880827" cy="2892700"/>
          </a:xfrm>
          <a:prstGeom prst="rect">
            <a:avLst/>
          </a:prstGeom>
          <a:noFill/>
          <a:ln>
            <a:noFill/>
          </a:ln>
        </p:spPr>
      </p:pic>
      <p:sp>
        <p:nvSpPr>
          <p:cNvPr id="2" name="Freccia circolare in giù 1"/>
          <p:cNvSpPr/>
          <p:nvPr/>
        </p:nvSpPr>
        <p:spPr>
          <a:xfrm>
            <a:off x="1826380" y="2885659"/>
            <a:ext cx="666750" cy="444500"/>
          </a:xfrm>
          <a:prstGeom prst="curved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sp>
        <p:nvSpPr>
          <p:cNvPr id="3" name="Segnaposto numero diapositiva 2"/>
          <p:cNvSpPr>
            <a:spLocks noGrp="1"/>
          </p:cNvSpPr>
          <p:nvPr>
            <p:ph type="sldNum" sz="quarter" idx="12"/>
          </p:nvPr>
        </p:nvSpPr>
        <p:spPr/>
        <p:txBody>
          <a:bodyPr/>
          <a:lstStyle/>
          <a:p>
            <a:fld id="{589818BB-026E-B045-9149-3EE600410FF9}" type="slidenum">
              <a:rPr lang="it-IT" smtClean="0"/>
              <a:t>17</a:t>
            </a:fld>
            <a:endParaRPr lang="it-IT"/>
          </a:p>
        </p:txBody>
      </p:sp>
    </p:spTree>
    <p:extLst>
      <p:ext uri="{BB962C8B-B14F-4D97-AF65-F5344CB8AC3E}">
        <p14:creationId xmlns:p14="http://schemas.microsoft.com/office/powerpoint/2010/main" val="3747377582"/>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sellaDiTesto 6"/>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8" name="Immagine 7"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512"/>
            <a:ext cx="1221313" cy="1110285"/>
          </a:xfrm>
          <a:prstGeom prst="rect">
            <a:avLst/>
          </a:prstGeom>
        </p:spPr>
      </p:pic>
      <p:pic>
        <p:nvPicPr>
          <p:cNvPr id="9" name="Immagine 6"/>
          <p:cNvPicPr/>
          <p:nvPr/>
        </p:nvPicPr>
        <p:blipFill>
          <a:blip r:embed="rId3"/>
          <a:stretch/>
        </p:blipFill>
        <p:spPr>
          <a:xfrm>
            <a:off x="7018356" y="71588"/>
            <a:ext cx="1044429" cy="950760"/>
          </a:xfrm>
          <a:prstGeom prst="rect">
            <a:avLst/>
          </a:prstGeom>
          <a:ln>
            <a:noFill/>
          </a:ln>
        </p:spPr>
      </p:pic>
      <p:sp>
        <p:nvSpPr>
          <p:cNvPr id="10" name="TextShape 3"/>
          <p:cNvSpPr txBox="1"/>
          <p:nvPr/>
        </p:nvSpPr>
        <p:spPr>
          <a:xfrm>
            <a:off x="1530626" y="216514"/>
            <a:ext cx="5058876" cy="836280"/>
          </a:xfrm>
          <a:prstGeom prst="rect">
            <a:avLst/>
          </a:prstGeom>
          <a:noFill/>
          <a:ln>
            <a:noFill/>
          </a:ln>
        </p:spPr>
        <p:txBody>
          <a:bodyPr anchor="ctr"/>
          <a:lstStyle/>
          <a:p>
            <a:pPr algn="ctr">
              <a:lnSpc>
                <a:spcPct val="100000"/>
              </a:lnSpc>
            </a:pPr>
            <a:r>
              <a:rPr lang="it-IT" sz="2800" u="sng" spc="-1" dirty="0">
                <a:solidFill>
                  <a:schemeClr val="tx1">
                    <a:lumMod val="65000"/>
                    <a:lumOff val="35000"/>
                  </a:schemeClr>
                </a:solidFill>
                <a:latin typeface="Athelas Regular"/>
                <a:cs typeface="Athelas Regular"/>
              </a:rPr>
              <a:t>AMMINISTRA TIMESHEET (2)</a:t>
            </a:r>
            <a:endParaRPr lang="it-IT" sz="2800" b="0" u="sng" strike="noStrike" spc="-1" dirty="0">
              <a:solidFill>
                <a:schemeClr val="tx1">
                  <a:lumMod val="65000"/>
                  <a:lumOff val="35000"/>
                </a:schemeClr>
              </a:solidFill>
              <a:latin typeface="Athelas Regular"/>
              <a:cs typeface="Athelas Regular"/>
            </a:endParaRPr>
          </a:p>
        </p:txBody>
      </p:sp>
      <p:grpSp>
        <p:nvGrpSpPr>
          <p:cNvPr id="6" name="Gruppo 5"/>
          <p:cNvGrpSpPr/>
          <p:nvPr/>
        </p:nvGrpSpPr>
        <p:grpSpPr>
          <a:xfrm>
            <a:off x="270380" y="1359244"/>
            <a:ext cx="8498520" cy="5149506"/>
            <a:chOff x="270380" y="1359244"/>
            <a:chExt cx="8498520" cy="5149506"/>
          </a:xfrm>
        </p:grpSpPr>
        <p:pic>
          <p:nvPicPr>
            <p:cNvPr id="11" name="Immagine 10"/>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0380" y="1573426"/>
              <a:ext cx="8416420" cy="2892700"/>
            </a:xfrm>
            <a:prstGeom prst="rect">
              <a:avLst/>
            </a:prstGeom>
            <a:noFill/>
            <a:ln>
              <a:noFill/>
            </a:ln>
          </p:spPr>
        </p:pic>
        <p:sp>
          <p:nvSpPr>
            <p:cNvPr id="350" name="CustomShape 2"/>
            <p:cNvSpPr/>
            <p:nvPr/>
          </p:nvSpPr>
          <p:spPr>
            <a:xfrm>
              <a:off x="270380" y="4694880"/>
              <a:ext cx="8498520" cy="1813870"/>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algn="just">
                <a:lnSpc>
                  <a:spcPct val="100000"/>
                </a:lnSpc>
                <a:spcBef>
                  <a:spcPts val="360"/>
                </a:spcBef>
              </a:pPr>
              <a:r>
                <a:rPr lang="en-US" sz="1600" b="0" strike="noStrike" spc="-1" dirty="0">
                  <a:solidFill>
                    <a:srgbClr val="000000"/>
                  </a:solidFill>
                  <a:latin typeface="Cambria" panose="02040503050406030204" pitchFamily="18" charset="0"/>
                  <a:ea typeface="Cambria" panose="02040503050406030204" pitchFamily="18" charset="0"/>
                </a:rPr>
                <a:t>È </a:t>
              </a:r>
              <a:r>
                <a:rPr lang="en-US" sz="1600" b="0" strike="noStrike" spc="-1" dirty="0" err="1">
                  <a:solidFill>
                    <a:srgbClr val="000000"/>
                  </a:solidFill>
                  <a:latin typeface="Cambria" panose="02040503050406030204" pitchFamily="18" charset="0"/>
                  <a:ea typeface="Cambria" panose="02040503050406030204" pitchFamily="18" charset="0"/>
                </a:rPr>
                <a:t>importante</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ricordare</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che</a:t>
              </a:r>
              <a:r>
                <a:rPr lang="en-US" sz="1600" spc="-1" dirty="0">
                  <a:solidFill>
                    <a:srgbClr val="000000"/>
                  </a:solidFill>
                  <a:latin typeface="Cambria" panose="02040503050406030204" pitchFamily="18" charset="0"/>
                  <a:ea typeface="Cambria" panose="02040503050406030204" pitchFamily="18" charset="0"/>
                </a:rPr>
                <a:t>:</a:t>
              </a:r>
              <a:endParaRPr lang="en-US" sz="1600" b="0" strike="noStrike" spc="-1" dirty="0">
                <a:solidFill>
                  <a:srgbClr val="000000"/>
                </a:solidFill>
                <a:latin typeface="Cambria" panose="02040503050406030204" pitchFamily="18" charset="0"/>
                <a:ea typeface="Cambria" panose="02040503050406030204" pitchFamily="18" charset="0"/>
              </a:endParaRPr>
            </a:p>
            <a:p>
              <a:pPr marL="285750" indent="-285750" algn="just">
                <a:lnSpc>
                  <a:spcPct val="100000"/>
                </a:lnSpc>
                <a:spcBef>
                  <a:spcPts val="360"/>
                </a:spcBef>
                <a:buFont typeface="Courier New"/>
                <a:buChar char="o"/>
              </a:pPr>
              <a:r>
                <a:rPr lang="en-US" sz="1600" b="0" strike="noStrike" spc="-1" dirty="0">
                  <a:solidFill>
                    <a:srgbClr val="000000"/>
                  </a:solidFill>
                  <a:latin typeface="Cambria" panose="02040503050406030204" pitchFamily="18" charset="0"/>
                  <a:ea typeface="Cambria" panose="02040503050406030204" pitchFamily="18" charset="0"/>
                </a:rPr>
                <a:t>solo </a:t>
              </a:r>
              <a:r>
                <a:rPr lang="en-US" sz="1600" b="0" strike="noStrike" spc="-1" dirty="0" err="1">
                  <a:solidFill>
                    <a:srgbClr val="000000"/>
                  </a:solidFill>
                  <a:latin typeface="Cambria" panose="02040503050406030204" pitchFamily="18" charset="0"/>
                  <a:ea typeface="Cambria" panose="02040503050406030204" pitchFamily="18" charset="0"/>
                </a:rPr>
                <a:t>il</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titolare</a:t>
              </a:r>
              <a:r>
                <a:rPr lang="en-US" sz="1600" b="0" strike="noStrike" spc="-1" dirty="0">
                  <a:solidFill>
                    <a:srgbClr val="000000"/>
                  </a:solidFill>
                  <a:latin typeface="Cambria" panose="02040503050406030204" pitchFamily="18" charset="0"/>
                  <a:ea typeface="Cambria" panose="02040503050406030204" pitchFamily="18" charset="0"/>
                </a:rPr>
                <a:t> del timesheet, </a:t>
              </a:r>
              <a:r>
                <a:rPr lang="en-US" sz="1600" b="0" strike="noStrike" spc="-1" dirty="0" err="1">
                  <a:solidFill>
                    <a:srgbClr val="000000"/>
                  </a:solidFill>
                  <a:latin typeface="Cambria" panose="02040503050406030204" pitchFamily="18" charset="0"/>
                  <a:ea typeface="Cambria" panose="02040503050406030204" pitchFamily="18" charset="0"/>
                </a:rPr>
                <a:t>ovvero</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colui</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che</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compila</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il</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proprio</a:t>
              </a:r>
              <a:r>
                <a:rPr lang="en-US" sz="1600" b="0" strike="noStrike" spc="-1" dirty="0">
                  <a:solidFill>
                    <a:srgbClr val="000000"/>
                  </a:solidFill>
                  <a:latin typeface="Cambria" panose="02040503050406030204" pitchFamily="18" charset="0"/>
                  <a:ea typeface="Cambria" panose="02040503050406030204" pitchFamily="18" charset="0"/>
                </a:rPr>
                <a:t> timesheet, è </a:t>
              </a:r>
              <a:r>
                <a:rPr lang="en-US" sz="1600" b="0" strike="noStrike" spc="-1" dirty="0" err="1">
                  <a:solidFill>
                    <a:srgbClr val="000000"/>
                  </a:solidFill>
                  <a:latin typeface="Cambria" panose="02040503050406030204" pitchFamily="18" charset="0"/>
                  <a:ea typeface="Cambria" panose="02040503050406030204" pitchFamily="18" charset="0"/>
                </a:rPr>
                <a:t>abilitato</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alla</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modifica</a:t>
              </a:r>
              <a:r>
                <a:rPr lang="en-US" sz="1600" b="0" strike="noStrike" spc="-1" dirty="0">
                  <a:solidFill>
                    <a:srgbClr val="000000"/>
                  </a:solidFill>
                  <a:latin typeface="Cambria" panose="02040503050406030204" pitchFamily="18" charset="0"/>
                  <a:ea typeface="Cambria" panose="02040503050406030204" pitchFamily="18" charset="0"/>
                </a:rPr>
                <a:t> e </a:t>
              </a:r>
              <a:r>
                <a:rPr lang="en-US" sz="1600" b="0" strike="noStrike" spc="-1" dirty="0" err="1">
                  <a:solidFill>
                    <a:srgbClr val="000000"/>
                  </a:solidFill>
                  <a:latin typeface="Cambria" panose="02040503050406030204" pitchFamily="18" charset="0"/>
                  <a:ea typeface="Cambria" panose="02040503050406030204" pitchFamily="18" charset="0"/>
                </a:rPr>
                <a:t>alla</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registrazione</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degli</a:t>
              </a:r>
              <a:r>
                <a:rPr lang="en-US" sz="1600" b="0" strike="noStrike" spc="-1" dirty="0">
                  <a:solidFill>
                    <a:srgbClr val="000000"/>
                  </a:solidFill>
                  <a:latin typeface="Cambria" panose="02040503050406030204" pitchFamily="18" charset="0"/>
                  <a:ea typeface="Cambria" panose="02040503050406030204" pitchFamily="18" charset="0"/>
                </a:rPr>
                <a:t> effort </a:t>
              </a:r>
              <a:r>
                <a:rPr lang="en-US" sz="1600" b="0" strike="noStrike" spc="-1" dirty="0" err="1">
                  <a:solidFill>
                    <a:srgbClr val="000000"/>
                  </a:solidFill>
                  <a:latin typeface="Cambria" panose="02040503050406030204" pitchFamily="18" charset="0"/>
                  <a:ea typeface="Cambria" panose="02040503050406030204" pitchFamily="18" charset="0"/>
                </a:rPr>
                <a:t>che</a:t>
              </a:r>
              <a:r>
                <a:rPr lang="en-US" sz="1600" b="0" strike="noStrike" spc="-1" dirty="0">
                  <a:solidFill>
                    <a:srgbClr val="000000"/>
                  </a:solidFill>
                  <a:latin typeface="Cambria" panose="02040503050406030204" pitchFamily="18" charset="0"/>
                  <a:ea typeface="Cambria" panose="02040503050406030204" pitchFamily="18" charset="0"/>
                </a:rPr>
                <a:t> lo </a:t>
              </a:r>
              <a:r>
                <a:rPr lang="en-US" sz="1600" b="0" strike="noStrike" spc="-1" dirty="0" err="1">
                  <a:solidFill>
                    <a:srgbClr val="000000"/>
                  </a:solidFill>
                  <a:latin typeface="Cambria" panose="02040503050406030204" pitchFamily="18" charset="0"/>
                  <a:ea typeface="Cambria" panose="02040503050406030204" pitchFamily="18" charset="0"/>
                </a:rPr>
                <a:t>riguardano</a:t>
              </a:r>
              <a:r>
                <a:rPr lang="en-US" sz="1600" b="0" strike="noStrike" spc="-1" dirty="0">
                  <a:solidFill>
                    <a:srgbClr val="000000"/>
                  </a:solidFill>
                  <a:latin typeface="Cambria" panose="02040503050406030204" pitchFamily="18" charset="0"/>
                  <a:ea typeface="Cambria" panose="02040503050406030204" pitchFamily="18" charset="0"/>
                </a:rPr>
                <a:t> </a:t>
              </a:r>
            </a:p>
            <a:p>
              <a:pPr marL="285750" indent="-285750" algn="just">
                <a:lnSpc>
                  <a:spcPct val="100000"/>
                </a:lnSpc>
                <a:spcBef>
                  <a:spcPts val="360"/>
                </a:spcBef>
                <a:buFont typeface="Courier New"/>
                <a:buChar char="o"/>
              </a:pPr>
              <a:r>
                <a:rPr lang="en-US" sz="1600" spc="-1" dirty="0">
                  <a:solidFill>
                    <a:srgbClr val="000000"/>
                  </a:solidFill>
                  <a:latin typeface="Cambria" panose="02040503050406030204" pitchFamily="18" charset="0"/>
                  <a:ea typeface="Cambria" panose="02040503050406030204" pitchFamily="18" charset="0"/>
                </a:rPr>
                <a:t>per </a:t>
              </a:r>
              <a:r>
                <a:rPr lang="en-US" sz="1600" spc="-1" dirty="0" err="1">
                  <a:solidFill>
                    <a:srgbClr val="000000"/>
                  </a:solidFill>
                  <a:latin typeface="Cambria" panose="02040503050406030204" pitchFamily="18" charset="0"/>
                  <a:ea typeface="Cambria" panose="02040503050406030204" pitchFamily="18" charset="0"/>
                </a:rPr>
                <a:t>l’amministratore</a:t>
              </a:r>
              <a:r>
                <a:rPr lang="en-US" sz="1600" spc="-1" dirty="0">
                  <a:solidFill>
                    <a:srgbClr val="000000"/>
                  </a:solidFill>
                  <a:latin typeface="Cambria" panose="02040503050406030204" pitchFamily="18" charset="0"/>
                  <a:ea typeface="Cambria" panose="02040503050406030204" pitchFamily="18" charset="0"/>
                </a:rPr>
                <a:t> del timesheet, </a:t>
              </a:r>
              <a:r>
                <a:rPr lang="en-US" sz="1600" spc="-1" dirty="0" err="1">
                  <a:solidFill>
                    <a:srgbClr val="000000"/>
                  </a:solidFill>
                  <a:latin typeface="Cambria" panose="02040503050406030204" pitchFamily="18" charset="0"/>
                  <a:ea typeface="Cambria" panose="02040503050406030204" pitchFamily="18" charset="0"/>
                </a:rPr>
                <a:t>l’interfaccia</a:t>
              </a:r>
              <a:r>
                <a:rPr lang="en-US" sz="1600" spc="-1" dirty="0">
                  <a:solidFill>
                    <a:srgbClr val="000000"/>
                  </a:solidFill>
                  <a:latin typeface="Cambria" panose="02040503050406030204" pitchFamily="18" charset="0"/>
                  <a:ea typeface="Cambria" panose="02040503050406030204" pitchFamily="18" charset="0"/>
                </a:rPr>
                <a:t> </a:t>
              </a:r>
              <a:r>
                <a:rPr lang="en-US" sz="1600" b="0" strike="noStrike" spc="-1" dirty="0">
                  <a:solidFill>
                    <a:srgbClr val="000000"/>
                  </a:solidFill>
                  <a:latin typeface="Cambria" panose="02040503050406030204" pitchFamily="18" charset="0"/>
                  <a:ea typeface="Cambria" panose="02040503050406030204" pitchFamily="18" charset="0"/>
                </a:rPr>
                <a:t>“</a:t>
              </a:r>
              <a:r>
                <a:rPr lang="en-US" sz="1600" spc="-1" dirty="0" err="1">
                  <a:solidFill>
                    <a:srgbClr val="000000"/>
                  </a:solidFill>
                  <a:latin typeface="Cambria" panose="02040503050406030204" pitchFamily="18" charset="0"/>
                  <a:ea typeface="Cambria" panose="02040503050406030204" pitchFamily="18" charset="0"/>
                </a:rPr>
                <a:t>A</a:t>
              </a:r>
              <a:r>
                <a:rPr lang="en-US" sz="1600" b="0" strike="noStrike" spc="-1" dirty="0" err="1">
                  <a:solidFill>
                    <a:srgbClr val="000000"/>
                  </a:solidFill>
                  <a:latin typeface="Cambria" panose="02040503050406030204" pitchFamily="18" charset="0"/>
                  <a:ea typeface="Cambria" panose="02040503050406030204" pitchFamily="18" charset="0"/>
                </a:rPr>
                <a:t>mministra</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spc="-1" dirty="0">
                  <a:solidFill>
                    <a:srgbClr val="000000"/>
                  </a:solidFill>
                  <a:latin typeface="Cambria" panose="02040503050406030204" pitchFamily="18" charset="0"/>
                  <a:ea typeface="Cambria" panose="02040503050406030204" pitchFamily="18" charset="0"/>
                </a:rPr>
                <a:t>T</a:t>
              </a:r>
              <a:r>
                <a:rPr lang="en-US" sz="1600" b="0" strike="noStrike" spc="-1" dirty="0">
                  <a:solidFill>
                    <a:srgbClr val="000000"/>
                  </a:solidFill>
                  <a:latin typeface="Cambria" panose="02040503050406030204" pitchFamily="18" charset="0"/>
                  <a:ea typeface="Cambria" panose="02040503050406030204" pitchFamily="18" charset="0"/>
                </a:rPr>
                <a:t>imesheet” è </a:t>
              </a:r>
              <a:r>
                <a:rPr lang="en-US" sz="1600" spc="-1" dirty="0">
                  <a:solidFill>
                    <a:srgbClr val="000000"/>
                  </a:solidFill>
                  <a:latin typeface="Cambria" panose="02040503050406030204" pitchFamily="18" charset="0"/>
                  <a:ea typeface="Cambria" panose="02040503050406030204" pitchFamily="18" charset="0"/>
                </a:rPr>
                <a:t>in </a:t>
              </a:r>
              <a:r>
                <a:rPr lang="en-US" sz="1600" b="0" strike="noStrike" spc="-1" dirty="0">
                  <a:solidFill>
                    <a:srgbClr val="000000"/>
                  </a:solidFill>
                  <a:latin typeface="Cambria" panose="02040503050406030204" pitchFamily="18" charset="0"/>
                  <a:ea typeface="Cambria" panose="02040503050406030204" pitchFamily="18" charset="0"/>
                </a:rPr>
                <a:t>sola </a:t>
              </a:r>
              <a:r>
                <a:rPr lang="en-US" sz="1600" b="0" strike="noStrike" spc="-1" dirty="0" err="1">
                  <a:solidFill>
                    <a:srgbClr val="000000"/>
                  </a:solidFill>
                  <a:latin typeface="Cambria" panose="02040503050406030204" pitchFamily="18" charset="0"/>
                  <a:ea typeface="Cambria" panose="02040503050406030204" pitchFamily="18" charset="0"/>
                </a:rPr>
                <a:t>lettura</a:t>
              </a:r>
              <a:r>
                <a:rPr lang="en-US" sz="1600" b="0" strike="noStrike" spc="-1" dirty="0">
                  <a:solidFill>
                    <a:srgbClr val="000000"/>
                  </a:solidFill>
                  <a:latin typeface="Cambria" panose="02040503050406030204" pitchFamily="18" charset="0"/>
                  <a:ea typeface="Cambria" panose="02040503050406030204" pitchFamily="18" charset="0"/>
                </a:rPr>
                <a:t> e ha lo </a:t>
              </a:r>
              <a:r>
                <a:rPr lang="en-US" sz="1600" b="0" strike="noStrike" spc="-1" dirty="0" err="1">
                  <a:solidFill>
                    <a:srgbClr val="000000"/>
                  </a:solidFill>
                  <a:latin typeface="Cambria" panose="02040503050406030204" pitchFamily="18" charset="0"/>
                  <a:ea typeface="Cambria" panose="02040503050406030204" pitchFamily="18" charset="0"/>
                </a:rPr>
                <a:t>scopo</a:t>
              </a:r>
              <a:r>
                <a:rPr lang="en-US" sz="1600" b="0" strike="noStrike" spc="-1" dirty="0">
                  <a:solidFill>
                    <a:srgbClr val="000000"/>
                  </a:solidFill>
                  <a:latin typeface="Cambria" panose="02040503050406030204" pitchFamily="18" charset="0"/>
                  <a:ea typeface="Cambria" panose="02040503050406030204" pitchFamily="18" charset="0"/>
                </a:rPr>
                <a:t> di </a:t>
              </a:r>
              <a:r>
                <a:rPr lang="en-US" sz="1600" b="0" strike="noStrike" spc="-1" dirty="0" err="1">
                  <a:solidFill>
                    <a:srgbClr val="000000"/>
                  </a:solidFill>
                  <a:latin typeface="Cambria" panose="02040503050406030204" pitchFamily="18" charset="0"/>
                  <a:ea typeface="Cambria" panose="02040503050406030204" pitchFamily="18" charset="0"/>
                </a:rPr>
                <a:t>monitorare</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gli</a:t>
              </a:r>
              <a:r>
                <a:rPr lang="en-US" sz="1600" b="0" strike="noStrike" spc="-1" dirty="0">
                  <a:solidFill>
                    <a:srgbClr val="000000"/>
                  </a:solidFill>
                  <a:latin typeface="Cambria" panose="02040503050406030204" pitchFamily="18" charset="0"/>
                  <a:ea typeface="Cambria" panose="02040503050406030204" pitchFamily="18" charset="0"/>
                </a:rPr>
                <a:t> effort </a:t>
              </a:r>
              <a:r>
                <a:rPr lang="en-US" sz="1600" b="0" strike="noStrike" spc="-1" dirty="0" err="1">
                  <a:solidFill>
                    <a:srgbClr val="000000"/>
                  </a:solidFill>
                  <a:latin typeface="Cambria" panose="02040503050406030204" pitchFamily="18" charset="0"/>
                  <a:ea typeface="Cambria" panose="02040503050406030204" pitchFamily="18" charset="0"/>
                </a:rPr>
                <a:t>sul</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progetto</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che</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si</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coordina</a:t>
              </a:r>
              <a:r>
                <a:rPr lang="en-US" sz="1600" b="0" strike="noStrike" spc="-1" dirty="0">
                  <a:solidFill>
                    <a:srgbClr val="000000"/>
                  </a:solidFill>
                  <a:latin typeface="Cambria" panose="02040503050406030204" pitchFamily="18" charset="0"/>
                  <a:ea typeface="Cambria" panose="02040503050406030204" pitchFamily="18" charset="0"/>
                </a:rPr>
                <a:t> e/o di </a:t>
              </a:r>
              <a:r>
                <a:rPr lang="en-US" sz="1600" b="0" strike="noStrike" spc="-1" dirty="0" err="1">
                  <a:solidFill>
                    <a:srgbClr val="000000"/>
                  </a:solidFill>
                  <a:latin typeface="Cambria" panose="02040503050406030204" pitchFamily="18" charset="0"/>
                  <a:ea typeface="Cambria" panose="02040503050406030204" pitchFamily="18" charset="0"/>
                </a:rPr>
                <a:t>modificare</a:t>
              </a:r>
              <a:r>
                <a:rPr lang="en-US" sz="1600" b="0" strike="noStrike" spc="-1" dirty="0">
                  <a:solidFill>
                    <a:srgbClr val="000000"/>
                  </a:solidFill>
                  <a:latin typeface="Cambria" panose="02040503050406030204" pitchFamily="18" charset="0"/>
                  <a:ea typeface="Cambria" panose="02040503050406030204" pitchFamily="18" charset="0"/>
                </a:rPr>
                <a:t> lo </a:t>
              </a:r>
              <a:r>
                <a:rPr lang="en-US" sz="1600" b="0" strike="noStrike" spc="-1" dirty="0" err="1">
                  <a:solidFill>
                    <a:srgbClr val="000000"/>
                  </a:solidFill>
                  <a:latin typeface="Cambria" panose="02040503050406030204" pitchFamily="18" charset="0"/>
                  <a:ea typeface="Cambria" panose="02040503050406030204" pitchFamily="18" charset="0"/>
                </a:rPr>
                <a:t>stato</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degli</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stessi</a:t>
              </a:r>
              <a:r>
                <a:rPr lang="en-US" sz="1600" b="0" strike="noStrike" spc="-1" dirty="0">
                  <a:solidFill>
                    <a:srgbClr val="000000"/>
                  </a:solidFill>
                  <a:latin typeface="Cambria" panose="02040503050406030204" pitchFamily="18" charset="0"/>
                  <a:ea typeface="Cambria" panose="02040503050406030204" pitchFamily="18" charset="0"/>
                </a:rPr>
                <a:t> al fine di </a:t>
              </a:r>
              <a:r>
                <a:rPr lang="en-US" sz="1600" b="0" strike="noStrike" spc="-1" dirty="0" err="1">
                  <a:solidFill>
                    <a:srgbClr val="000000"/>
                  </a:solidFill>
                  <a:latin typeface="Cambria" panose="02040503050406030204" pitchFamily="18" charset="0"/>
                  <a:ea typeface="Cambria" panose="02040503050406030204" pitchFamily="18" charset="0"/>
                </a:rPr>
                <a:t>approvare</a:t>
              </a:r>
              <a:r>
                <a:rPr lang="en-US" sz="1600" b="0" strike="noStrike" spc="-1" dirty="0">
                  <a:solidFill>
                    <a:srgbClr val="000000"/>
                  </a:solidFill>
                  <a:latin typeface="Cambria" panose="02040503050406030204" pitchFamily="18" charset="0"/>
                  <a:ea typeface="Cambria" panose="02040503050406030204" pitchFamily="18" charset="0"/>
                </a:rPr>
                <a:t> e </a:t>
              </a:r>
              <a:r>
                <a:rPr lang="en-US" sz="1600" b="0" strike="noStrike" spc="-1" dirty="0" err="1">
                  <a:solidFill>
                    <a:srgbClr val="000000"/>
                  </a:solidFill>
                  <a:latin typeface="Cambria" panose="02040503050406030204" pitchFamily="18" charset="0"/>
                  <a:ea typeface="Cambria" panose="02040503050406030204" pitchFamily="18" charset="0"/>
                </a:rPr>
                <a:t>rendicontare</a:t>
              </a:r>
              <a:endParaRPr lang="en-US" sz="1600" b="0" strike="noStrike" spc="-1" dirty="0">
                <a:latin typeface="Cambria" panose="02040503050406030204" pitchFamily="18" charset="0"/>
                <a:ea typeface="Cambria" panose="02040503050406030204" pitchFamily="18" charset="0"/>
              </a:endParaRPr>
            </a:p>
          </p:txBody>
        </p:sp>
        <p:sp>
          <p:nvSpPr>
            <p:cNvPr id="2" name="Freccia in giù 1"/>
            <p:cNvSpPr/>
            <p:nvPr/>
          </p:nvSpPr>
          <p:spPr>
            <a:xfrm>
              <a:off x="840258" y="1359244"/>
              <a:ext cx="502508" cy="428367"/>
            </a:xfrm>
            <a:prstGeom prst="downArrow">
              <a:avLst/>
            </a:prstGeom>
            <a:solidFill>
              <a:schemeClr val="tx2">
                <a:lumMod val="20000"/>
                <a:lumOff val="80000"/>
              </a:schemeClr>
            </a:solidFill>
            <a:ln>
              <a:solidFill>
                <a:schemeClr val="bg2">
                  <a:lumMod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3" name="Triangolo isoscele 2"/>
            <p:cNvSpPr/>
            <p:nvPr/>
          </p:nvSpPr>
          <p:spPr>
            <a:xfrm>
              <a:off x="980301" y="1374076"/>
              <a:ext cx="224535" cy="269376"/>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3" name="Triangolo isoscele 12"/>
            <p:cNvSpPr/>
            <p:nvPr/>
          </p:nvSpPr>
          <p:spPr>
            <a:xfrm>
              <a:off x="311568" y="5035788"/>
              <a:ext cx="224535" cy="269376"/>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6" name="Ovale 15"/>
            <p:cNvSpPr/>
            <p:nvPr/>
          </p:nvSpPr>
          <p:spPr>
            <a:xfrm>
              <a:off x="311568" y="5589455"/>
              <a:ext cx="214183" cy="216877"/>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5" name="Ovale 4"/>
            <p:cNvSpPr/>
            <p:nvPr/>
          </p:nvSpPr>
          <p:spPr>
            <a:xfrm>
              <a:off x="1865877" y="1426575"/>
              <a:ext cx="214183" cy="216877"/>
            </a:xfrm>
            <a:prstGeom prst="ellipse">
              <a:avLst/>
            </a:prstGeom>
            <a:solidFill>
              <a:schemeClr val="tx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grpSp>
      <p:sp>
        <p:nvSpPr>
          <p:cNvPr id="12" name="Freccia in giù 11"/>
          <p:cNvSpPr/>
          <p:nvPr/>
        </p:nvSpPr>
        <p:spPr>
          <a:xfrm>
            <a:off x="1721715" y="1359242"/>
            <a:ext cx="502508" cy="428367"/>
          </a:xfrm>
          <a:prstGeom prst="downArrow">
            <a:avLst/>
          </a:prstGeom>
          <a:solidFill>
            <a:schemeClr val="tx2">
              <a:lumMod val="20000"/>
              <a:lumOff val="8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14" name="Ovale 13"/>
          <p:cNvSpPr/>
          <p:nvPr/>
        </p:nvSpPr>
        <p:spPr>
          <a:xfrm>
            <a:off x="1865876" y="1451916"/>
            <a:ext cx="214183" cy="243018"/>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4" name="Segnaposto numero diapositiva 3"/>
          <p:cNvSpPr>
            <a:spLocks noGrp="1"/>
          </p:cNvSpPr>
          <p:nvPr>
            <p:ph type="sldNum" sz="quarter" idx="12"/>
          </p:nvPr>
        </p:nvSpPr>
        <p:spPr/>
        <p:txBody>
          <a:bodyPr/>
          <a:lstStyle/>
          <a:p>
            <a:fld id="{589818BB-026E-B045-9149-3EE600410FF9}" type="slidenum">
              <a:rPr lang="it-IT" smtClean="0"/>
              <a:t>18</a:t>
            </a:fld>
            <a:endParaRPr lang="it-IT"/>
          </a:p>
        </p:txBody>
      </p:sp>
    </p:spTree>
    <p:extLst>
      <p:ext uri="{BB962C8B-B14F-4D97-AF65-F5344CB8AC3E}">
        <p14:creationId xmlns:p14="http://schemas.microsoft.com/office/powerpoint/2010/main" val="940311979"/>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 name="CustomShape 2"/>
          <p:cNvSpPr/>
          <p:nvPr/>
        </p:nvSpPr>
        <p:spPr>
          <a:xfrm>
            <a:off x="349185" y="4979898"/>
            <a:ext cx="8498520" cy="639000"/>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algn="just">
              <a:lnSpc>
                <a:spcPct val="100000"/>
              </a:lnSpc>
              <a:spcBef>
                <a:spcPts val="360"/>
              </a:spcBef>
            </a:pPr>
            <a:r>
              <a:rPr lang="en-US" sz="1600" b="0" strike="noStrike" spc="-1" dirty="0">
                <a:solidFill>
                  <a:srgbClr val="000000"/>
                </a:solidFill>
                <a:latin typeface="Cambria" panose="02040503050406030204" pitchFamily="18" charset="0"/>
                <a:ea typeface="Cambria" panose="02040503050406030204" pitchFamily="18" charset="0"/>
              </a:rPr>
              <a:t>AMMINISTRATORE-&gt; Per </a:t>
            </a:r>
            <a:r>
              <a:rPr lang="en-US" sz="1600" b="0" strike="noStrike" spc="-1" dirty="0" err="1">
                <a:solidFill>
                  <a:srgbClr val="000000"/>
                </a:solidFill>
                <a:latin typeface="Cambria" panose="02040503050406030204" pitchFamily="18" charset="0"/>
                <a:ea typeface="Cambria" panose="02040503050406030204" pitchFamily="18" charset="0"/>
              </a:rPr>
              <a:t>approvare</a:t>
            </a:r>
            <a:r>
              <a:rPr lang="en-US" sz="1600" b="0" strike="noStrike" spc="-1" dirty="0">
                <a:solidFill>
                  <a:srgbClr val="000000"/>
                </a:solidFill>
                <a:latin typeface="Cambria" panose="02040503050406030204" pitchFamily="18" charset="0"/>
                <a:ea typeface="Cambria" panose="02040503050406030204" pitchFamily="18" charset="0"/>
              </a:rPr>
              <a:t> il TS </a:t>
            </a:r>
            <a:r>
              <a:rPr lang="en-US" sz="1600" b="0" strike="noStrike" spc="-1" dirty="0" err="1">
                <a:solidFill>
                  <a:srgbClr val="000000"/>
                </a:solidFill>
                <a:latin typeface="Cambria" panose="02040503050406030204" pitchFamily="18" charset="0"/>
                <a:ea typeface="Cambria" panose="02040503050406030204" pitchFamily="18" charset="0"/>
              </a:rPr>
              <a:t>della</a:t>
            </a:r>
            <a:r>
              <a:rPr lang="en-US" sz="1600" b="0" strike="noStrike" spc="-1" dirty="0">
                <a:solidFill>
                  <a:srgbClr val="000000"/>
                </a:solidFill>
                <a:latin typeface="Cambria" panose="02040503050406030204" pitchFamily="18" charset="0"/>
                <a:ea typeface="Cambria" panose="02040503050406030204" pitchFamily="18" charset="0"/>
              </a:rPr>
              <a:t> RU “x” </a:t>
            </a:r>
            <a:r>
              <a:rPr lang="en-US" sz="1600" b="0" strike="noStrike" spc="-1" dirty="0" err="1">
                <a:solidFill>
                  <a:srgbClr val="000000"/>
                </a:solidFill>
                <a:latin typeface="Cambria" panose="02040503050406030204" pitchFamily="18" charset="0"/>
                <a:ea typeface="Cambria" panose="02040503050406030204" pitchFamily="18" charset="0"/>
              </a:rPr>
              <a:t>vai</a:t>
            </a:r>
            <a:r>
              <a:rPr lang="en-US" sz="1600" b="0" strike="noStrike" spc="-1" dirty="0">
                <a:solidFill>
                  <a:srgbClr val="000000"/>
                </a:solidFill>
                <a:latin typeface="Cambria" panose="02040503050406030204" pitchFamily="18" charset="0"/>
                <a:ea typeface="Cambria" panose="02040503050406030204" pitchFamily="18" charset="0"/>
              </a:rPr>
              <a:t> in “</a:t>
            </a:r>
            <a:r>
              <a:rPr lang="en-US" sz="1600" b="0" strike="noStrike" spc="-1" dirty="0" err="1">
                <a:solidFill>
                  <a:srgbClr val="000000"/>
                </a:solidFill>
                <a:latin typeface="Cambria" panose="02040503050406030204" pitchFamily="18" charset="0"/>
                <a:ea typeface="Cambria" panose="02040503050406030204" pitchFamily="18" charset="0"/>
              </a:rPr>
              <a:t>Approva</a:t>
            </a:r>
            <a:r>
              <a:rPr lang="en-US" sz="1600" b="0" strike="noStrike" spc="-1" dirty="0">
                <a:solidFill>
                  <a:srgbClr val="000000"/>
                </a:solidFill>
                <a:latin typeface="Cambria" panose="02040503050406030204" pitchFamily="18" charset="0"/>
                <a:ea typeface="Cambria" panose="02040503050406030204" pitchFamily="18" charset="0"/>
              </a:rPr>
              <a:t>” e da </a:t>
            </a:r>
            <a:r>
              <a:rPr lang="en-US" sz="1600" b="0" strike="noStrike" spc="-1" dirty="0" err="1">
                <a:solidFill>
                  <a:srgbClr val="000000"/>
                </a:solidFill>
                <a:latin typeface="Cambria" panose="02040503050406030204" pitchFamily="18" charset="0"/>
                <a:ea typeface="Cambria" panose="02040503050406030204" pitchFamily="18" charset="0"/>
              </a:rPr>
              <a:t>lì</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si</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b="0" strike="noStrike" spc="-1" dirty="0" err="1">
                <a:solidFill>
                  <a:srgbClr val="000000"/>
                </a:solidFill>
                <a:latin typeface="Cambria" panose="02040503050406030204" pitchFamily="18" charset="0"/>
                <a:ea typeface="Cambria" panose="02040503050406030204" pitchFamily="18" charset="0"/>
              </a:rPr>
              <a:t>apre</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spc="-1" dirty="0">
                <a:solidFill>
                  <a:srgbClr val="000000"/>
                </a:solidFill>
                <a:latin typeface="Cambria" panose="02040503050406030204" pitchFamily="18" charset="0"/>
                <a:ea typeface="Cambria" panose="02040503050406030204" pitchFamily="18" charset="0"/>
              </a:rPr>
              <a:t>la </a:t>
            </a:r>
            <a:r>
              <a:rPr lang="en-US" sz="1600" spc="-1" dirty="0" err="1">
                <a:solidFill>
                  <a:srgbClr val="000000"/>
                </a:solidFill>
                <a:latin typeface="Cambria" panose="02040503050406030204" pitchFamily="18" charset="0"/>
                <a:ea typeface="Cambria" panose="02040503050406030204" pitchFamily="18" charset="0"/>
              </a:rPr>
              <a:t>funzione</a:t>
            </a:r>
            <a:r>
              <a:rPr lang="en-US" sz="1600" spc="-1" dirty="0">
                <a:solidFill>
                  <a:srgbClr val="000000"/>
                </a:solidFill>
                <a:latin typeface="Cambria" panose="02040503050406030204" pitchFamily="18" charset="0"/>
                <a:ea typeface="Cambria" panose="02040503050406030204" pitchFamily="18" charset="0"/>
              </a:rPr>
              <a:t> </a:t>
            </a:r>
            <a:r>
              <a:rPr lang="en-US" sz="1600" spc="-1" dirty="0" err="1">
                <a:solidFill>
                  <a:srgbClr val="000000"/>
                </a:solidFill>
                <a:latin typeface="Cambria" panose="02040503050406030204" pitchFamily="18" charset="0"/>
                <a:ea typeface="Cambria" panose="02040503050406030204" pitchFamily="18" charset="0"/>
              </a:rPr>
              <a:t>che</a:t>
            </a:r>
            <a:r>
              <a:rPr lang="en-US" sz="1600" spc="-1" dirty="0">
                <a:solidFill>
                  <a:srgbClr val="000000"/>
                </a:solidFill>
                <a:latin typeface="Cambria" panose="02040503050406030204" pitchFamily="18" charset="0"/>
                <a:ea typeface="Cambria" panose="02040503050406030204" pitchFamily="18" charset="0"/>
              </a:rPr>
              <a:t> </a:t>
            </a:r>
            <a:r>
              <a:rPr lang="en-US" sz="1600" spc="-1" dirty="0" err="1">
                <a:solidFill>
                  <a:srgbClr val="000000"/>
                </a:solidFill>
                <a:latin typeface="Cambria" panose="02040503050406030204" pitchFamily="18" charset="0"/>
                <a:ea typeface="Cambria" panose="02040503050406030204" pitchFamily="18" charset="0"/>
              </a:rPr>
              <a:t>consente</a:t>
            </a:r>
            <a:r>
              <a:rPr lang="en-US" sz="1600" spc="-1" dirty="0">
                <a:solidFill>
                  <a:srgbClr val="000000"/>
                </a:solidFill>
                <a:latin typeface="Cambria" panose="02040503050406030204" pitchFamily="18" charset="0"/>
                <a:ea typeface="Cambria" panose="02040503050406030204" pitchFamily="18" charset="0"/>
              </a:rPr>
              <a:t> di </a:t>
            </a:r>
            <a:r>
              <a:rPr lang="en-US" sz="1600" spc="-1" dirty="0" err="1">
                <a:solidFill>
                  <a:srgbClr val="000000"/>
                </a:solidFill>
                <a:latin typeface="Cambria" panose="02040503050406030204" pitchFamily="18" charset="0"/>
                <a:ea typeface="Cambria" panose="02040503050406030204" pitchFamily="18" charset="0"/>
              </a:rPr>
              <a:t>selezionare</a:t>
            </a:r>
            <a:r>
              <a:rPr lang="en-US" sz="1600" spc="-1" dirty="0">
                <a:solidFill>
                  <a:srgbClr val="000000"/>
                </a:solidFill>
                <a:latin typeface="Cambria" panose="02040503050406030204" pitchFamily="18" charset="0"/>
                <a:ea typeface="Cambria" panose="02040503050406030204" pitchFamily="18" charset="0"/>
              </a:rPr>
              <a:t> o </a:t>
            </a:r>
            <a:r>
              <a:rPr lang="en-US" sz="1600" spc="-1" dirty="0" err="1">
                <a:solidFill>
                  <a:srgbClr val="000000"/>
                </a:solidFill>
                <a:latin typeface="Cambria" panose="02040503050406030204" pitchFamily="18" charset="0"/>
                <a:ea typeface="Cambria" panose="02040503050406030204" pitchFamily="18" charset="0"/>
              </a:rPr>
              <a:t>deselezionare</a:t>
            </a:r>
            <a:r>
              <a:rPr lang="en-US" sz="1600" spc="-1" dirty="0">
                <a:solidFill>
                  <a:srgbClr val="000000"/>
                </a:solidFill>
                <a:latin typeface="Cambria" panose="02040503050406030204" pitchFamily="18" charset="0"/>
                <a:ea typeface="Cambria" panose="02040503050406030204" pitchFamily="18" charset="0"/>
              </a:rPr>
              <a:t> </a:t>
            </a:r>
            <a:r>
              <a:rPr lang="en-US" sz="1600" spc="-1" dirty="0" err="1">
                <a:solidFill>
                  <a:srgbClr val="000000"/>
                </a:solidFill>
                <a:latin typeface="Cambria" panose="02040503050406030204" pitchFamily="18" charset="0"/>
                <a:ea typeface="Cambria" panose="02040503050406030204" pitchFamily="18" charset="0"/>
              </a:rPr>
              <a:t>l’utente</a:t>
            </a:r>
            <a:r>
              <a:rPr lang="en-US" sz="1600" spc="-1" dirty="0">
                <a:solidFill>
                  <a:srgbClr val="000000"/>
                </a:solidFill>
                <a:latin typeface="Cambria" panose="02040503050406030204" pitchFamily="18" charset="0"/>
                <a:ea typeface="Cambria" panose="02040503050406030204" pitchFamily="18" charset="0"/>
              </a:rPr>
              <a:t> del quale </a:t>
            </a:r>
            <a:r>
              <a:rPr lang="en-US" sz="1600" spc="-1" dirty="0" err="1">
                <a:solidFill>
                  <a:srgbClr val="000000"/>
                </a:solidFill>
                <a:latin typeface="Cambria" panose="02040503050406030204" pitchFamily="18" charset="0"/>
                <a:ea typeface="Cambria" panose="02040503050406030204" pitchFamily="18" charset="0"/>
              </a:rPr>
              <a:t>si</a:t>
            </a:r>
            <a:r>
              <a:rPr lang="en-US" sz="1600" spc="-1" dirty="0">
                <a:solidFill>
                  <a:srgbClr val="000000"/>
                </a:solidFill>
                <a:latin typeface="Cambria" panose="02040503050406030204" pitchFamily="18" charset="0"/>
                <a:ea typeface="Cambria" panose="02040503050406030204" pitchFamily="18" charset="0"/>
              </a:rPr>
              <a:t> </a:t>
            </a:r>
            <a:r>
              <a:rPr lang="en-US" sz="1600" spc="-1" dirty="0" err="1">
                <a:solidFill>
                  <a:srgbClr val="000000"/>
                </a:solidFill>
                <a:latin typeface="Cambria" panose="02040503050406030204" pitchFamily="18" charset="0"/>
                <a:ea typeface="Cambria" panose="02040503050406030204" pitchFamily="18" charset="0"/>
              </a:rPr>
              <a:t>vuole</a:t>
            </a:r>
            <a:r>
              <a:rPr lang="en-US" sz="1600" spc="-1" dirty="0">
                <a:solidFill>
                  <a:srgbClr val="000000"/>
                </a:solidFill>
                <a:latin typeface="Cambria" panose="02040503050406030204" pitchFamily="18" charset="0"/>
                <a:ea typeface="Cambria" panose="02040503050406030204" pitchFamily="18" charset="0"/>
              </a:rPr>
              <a:t> </a:t>
            </a:r>
            <a:r>
              <a:rPr lang="en-US" sz="1600" spc="-1" dirty="0" err="1">
                <a:solidFill>
                  <a:srgbClr val="000000"/>
                </a:solidFill>
                <a:latin typeface="Cambria" panose="02040503050406030204" pitchFamily="18" charset="0"/>
                <a:ea typeface="Cambria" panose="02040503050406030204" pitchFamily="18" charset="0"/>
              </a:rPr>
              <a:t>approvare</a:t>
            </a:r>
            <a:r>
              <a:rPr lang="en-US" sz="1600" spc="-1" dirty="0">
                <a:solidFill>
                  <a:srgbClr val="000000"/>
                </a:solidFill>
                <a:latin typeface="Cambria" panose="02040503050406030204" pitchFamily="18" charset="0"/>
                <a:ea typeface="Cambria" panose="02040503050406030204" pitchFamily="18" charset="0"/>
              </a:rPr>
              <a:t> il TS</a:t>
            </a:r>
            <a:endParaRPr lang="en-US" sz="1600" b="0" strike="noStrike" spc="-1" dirty="0">
              <a:latin typeface="Cambria" panose="02040503050406030204" pitchFamily="18" charset="0"/>
              <a:ea typeface="Cambria" panose="02040503050406030204" pitchFamily="18" charset="0"/>
            </a:endParaRPr>
          </a:p>
        </p:txBody>
      </p:sp>
      <p:sp>
        <p:nvSpPr>
          <p:cNvPr id="355" name="CustomShape 3"/>
          <p:cNvSpPr/>
          <p:nvPr/>
        </p:nvSpPr>
        <p:spPr>
          <a:xfrm>
            <a:off x="343440" y="5748990"/>
            <a:ext cx="8498520" cy="913320"/>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algn="just">
              <a:lnSpc>
                <a:spcPct val="100000"/>
              </a:lnSpc>
              <a:spcBef>
                <a:spcPts val="360"/>
              </a:spcBef>
            </a:pPr>
            <a:r>
              <a:rPr lang="en-US" sz="1600" b="0" strike="noStrike" spc="-1" dirty="0">
                <a:solidFill>
                  <a:srgbClr val="FF0000"/>
                </a:solidFill>
                <a:latin typeface="Cambria" panose="02040503050406030204" pitchFamily="18" charset="0"/>
                <a:ea typeface="Cambria" panose="02040503050406030204" pitchFamily="18" charset="0"/>
              </a:rPr>
              <a:t>In </a:t>
            </a:r>
            <a:r>
              <a:rPr lang="en-US" sz="1600" b="0" strike="noStrike" spc="-1" dirty="0" err="1">
                <a:solidFill>
                  <a:srgbClr val="FF0000"/>
                </a:solidFill>
                <a:latin typeface="Cambria" panose="02040503050406030204" pitchFamily="18" charset="0"/>
                <a:ea typeface="Cambria" panose="02040503050406030204" pitchFamily="18" charset="0"/>
              </a:rPr>
              <a:t>caso</a:t>
            </a:r>
            <a:r>
              <a:rPr lang="en-US" sz="1600" b="0" strike="noStrike" spc="-1" dirty="0">
                <a:solidFill>
                  <a:srgbClr val="FF0000"/>
                </a:solidFill>
                <a:latin typeface="Cambria" panose="02040503050406030204" pitchFamily="18" charset="0"/>
                <a:ea typeface="Cambria" panose="02040503050406030204" pitchFamily="18" charset="0"/>
              </a:rPr>
              <a:t> di </a:t>
            </a:r>
            <a:r>
              <a:rPr lang="en-US" sz="1600" b="0" strike="noStrike" spc="-1" dirty="0" err="1">
                <a:solidFill>
                  <a:srgbClr val="FF0000"/>
                </a:solidFill>
                <a:latin typeface="Cambria" panose="02040503050406030204" pitchFamily="18" charset="0"/>
                <a:ea typeface="Cambria" panose="02040503050406030204" pitchFamily="18" charset="0"/>
              </a:rPr>
              <a:t>Riapertura</a:t>
            </a:r>
            <a:r>
              <a:rPr lang="en-US" sz="1600" b="0" strike="noStrike" spc="-1" dirty="0">
                <a:solidFill>
                  <a:srgbClr val="FF0000"/>
                </a:solidFill>
                <a:latin typeface="Cambria" panose="02040503050406030204" pitchFamily="18" charset="0"/>
                <a:ea typeface="Cambria" panose="02040503050406030204" pitchFamily="18" charset="0"/>
              </a:rPr>
              <a:t>, è </a:t>
            </a:r>
            <a:r>
              <a:rPr lang="en-US" sz="1600" b="0" strike="noStrike" spc="-1" dirty="0" err="1">
                <a:solidFill>
                  <a:srgbClr val="FF0000"/>
                </a:solidFill>
                <a:latin typeface="Cambria" panose="02040503050406030204" pitchFamily="18" charset="0"/>
                <a:ea typeface="Cambria" panose="02040503050406030204" pitchFamily="18" charset="0"/>
              </a:rPr>
              <a:t>possibile</a:t>
            </a:r>
            <a:r>
              <a:rPr lang="en-US" sz="1600" b="0" strike="noStrike" spc="-1" dirty="0">
                <a:solidFill>
                  <a:srgbClr val="FF0000"/>
                </a:solidFill>
                <a:latin typeface="Cambria" panose="02040503050406030204" pitchFamily="18" charset="0"/>
                <a:ea typeface="Cambria" panose="02040503050406030204" pitchFamily="18" charset="0"/>
              </a:rPr>
              <a:t> </a:t>
            </a:r>
            <a:r>
              <a:rPr lang="en-US" sz="1600" b="0" strike="noStrike" spc="-1" dirty="0" err="1">
                <a:solidFill>
                  <a:srgbClr val="FF0000"/>
                </a:solidFill>
                <a:latin typeface="Cambria" panose="02040503050406030204" pitchFamily="18" charset="0"/>
                <a:ea typeface="Cambria" panose="02040503050406030204" pitchFamily="18" charset="0"/>
              </a:rPr>
              <a:t>inserire</a:t>
            </a:r>
            <a:r>
              <a:rPr lang="en-US" sz="1600" b="0" strike="noStrike" spc="-1" dirty="0">
                <a:solidFill>
                  <a:srgbClr val="FF0000"/>
                </a:solidFill>
                <a:latin typeface="Cambria" panose="02040503050406030204" pitchFamily="18" charset="0"/>
                <a:ea typeface="Cambria" panose="02040503050406030204" pitchFamily="18" charset="0"/>
              </a:rPr>
              <a:t> una nota </a:t>
            </a:r>
            <a:r>
              <a:rPr lang="en-US" sz="1600" b="0" strike="noStrike" spc="-1" dirty="0" err="1">
                <a:solidFill>
                  <a:srgbClr val="FF0000"/>
                </a:solidFill>
                <a:latin typeface="Cambria" panose="02040503050406030204" pitchFamily="18" charset="0"/>
                <a:ea typeface="Cambria" panose="02040503050406030204" pitchFamily="18" charset="0"/>
              </a:rPr>
              <a:t>che</a:t>
            </a:r>
            <a:r>
              <a:rPr lang="en-US" sz="1600" b="0" strike="noStrike" spc="-1" dirty="0">
                <a:solidFill>
                  <a:srgbClr val="FF0000"/>
                </a:solidFill>
                <a:latin typeface="Cambria" panose="02040503050406030204" pitchFamily="18" charset="0"/>
                <a:ea typeface="Cambria" panose="02040503050406030204" pitchFamily="18" charset="0"/>
              </a:rPr>
              <a:t> </a:t>
            </a:r>
            <a:r>
              <a:rPr lang="en-US" sz="1600" b="0" strike="noStrike" spc="-1" dirty="0" err="1">
                <a:solidFill>
                  <a:srgbClr val="FF0000"/>
                </a:solidFill>
                <a:latin typeface="Cambria" panose="02040503050406030204" pitchFamily="18" charset="0"/>
                <a:ea typeface="Cambria" panose="02040503050406030204" pitchFamily="18" charset="0"/>
              </a:rPr>
              <a:t>dettaglia</a:t>
            </a:r>
            <a:r>
              <a:rPr lang="en-US" sz="1600" b="0" strike="noStrike" spc="-1" dirty="0">
                <a:solidFill>
                  <a:srgbClr val="FF0000"/>
                </a:solidFill>
                <a:latin typeface="Cambria" panose="02040503050406030204" pitchFamily="18" charset="0"/>
                <a:ea typeface="Cambria" panose="02040503050406030204" pitchFamily="18" charset="0"/>
              </a:rPr>
              <a:t> il </a:t>
            </a:r>
            <a:r>
              <a:rPr lang="en-US" sz="1600" b="0" strike="noStrike" spc="-1" dirty="0" err="1">
                <a:solidFill>
                  <a:srgbClr val="FF0000"/>
                </a:solidFill>
                <a:latin typeface="Cambria" panose="02040503050406030204" pitchFamily="18" charset="0"/>
                <a:ea typeface="Cambria" panose="02040503050406030204" pitchFamily="18" charset="0"/>
              </a:rPr>
              <a:t>motivo</a:t>
            </a:r>
            <a:r>
              <a:rPr lang="en-US" sz="1600" b="0" strike="noStrike" spc="-1" dirty="0">
                <a:solidFill>
                  <a:srgbClr val="FF0000"/>
                </a:solidFill>
                <a:latin typeface="Cambria" panose="02040503050406030204" pitchFamily="18" charset="0"/>
                <a:ea typeface="Cambria" panose="02040503050406030204" pitchFamily="18" charset="0"/>
              </a:rPr>
              <a:t> </a:t>
            </a:r>
            <a:r>
              <a:rPr lang="en-US" sz="1600" b="0" strike="noStrike" spc="-1" dirty="0" err="1">
                <a:solidFill>
                  <a:srgbClr val="FF0000"/>
                </a:solidFill>
                <a:latin typeface="Cambria" panose="02040503050406030204" pitchFamily="18" charset="0"/>
                <a:ea typeface="Cambria" panose="02040503050406030204" pitchFamily="18" charset="0"/>
              </a:rPr>
              <a:t>della</a:t>
            </a:r>
            <a:r>
              <a:rPr lang="en-US" sz="1600" b="0" strike="noStrike" spc="-1" dirty="0">
                <a:solidFill>
                  <a:srgbClr val="FF0000"/>
                </a:solidFill>
                <a:latin typeface="Cambria" panose="02040503050406030204" pitchFamily="18" charset="0"/>
                <a:ea typeface="Cambria" panose="02040503050406030204" pitchFamily="18" charset="0"/>
              </a:rPr>
              <a:t> </a:t>
            </a:r>
            <a:r>
              <a:rPr lang="en-US" sz="1600" b="0" strike="noStrike" spc="-1" dirty="0" err="1">
                <a:solidFill>
                  <a:srgbClr val="FF0000"/>
                </a:solidFill>
                <a:latin typeface="Cambria" panose="02040503050406030204" pitchFamily="18" charset="0"/>
                <a:ea typeface="Cambria" panose="02040503050406030204" pitchFamily="18" charset="0"/>
              </a:rPr>
              <a:t>riapertura</a:t>
            </a:r>
            <a:r>
              <a:rPr lang="en-US" sz="1600" b="0" strike="noStrike" spc="-1" dirty="0">
                <a:solidFill>
                  <a:srgbClr val="FF0000"/>
                </a:solidFill>
                <a:latin typeface="Cambria" panose="02040503050406030204" pitchFamily="18" charset="0"/>
                <a:ea typeface="Cambria" panose="02040503050406030204" pitchFamily="18" charset="0"/>
              </a:rPr>
              <a:t>. La nota </a:t>
            </a:r>
            <a:r>
              <a:rPr lang="en-US" sz="1600" b="0" strike="noStrike" spc="-1" dirty="0" err="1">
                <a:solidFill>
                  <a:srgbClr val="FF0000"/>
                </a:solidFill>
                <a:latin typeface="Cambria" panose="02040503050406030204" pitchFamily="18" charset="0"/>
                <a:ea typeface="Cambria" panose="02040503050406030204" pitchFamily="18" charset="0"/>
              </a:rPr>
              <a:t>sarà</a:t>
            </a:r>
            <a:r>
              <a:rPr lang="en-US" sz="1600" b="0" strike="noStrike" spc="-1" dirty="0">
                <a:solidFill>
                  <a:srgbClr val="FF0000"/>
                </a:solidFill>
                <a:latin typeface="Cambria" panose="02040503050406030204" pitchFamily="18" charset="0"/>
                <a:ea typeface="Cambria" panose="02040503050406030204" pitchFamily="18" charset="0"/>
              </a:rPr>
              <a:t> </a:t>
            </a:r>
            <a:r>
              <a:rPr lang="en-US" sz="1600" b="0" strike="noStrike" spc="-1" dirty="0" err="1">
                <a:solidFill>
                  <a:srgbClr val="FF0000"/>
                </a:solidFill>
                <a:latin typeface="Cambria" panose="02040503050406030204" pitchFamily="18" charset="0"/>
                <a:ea typeface="Cambria" panose="02040503050406030204" pitchFamily="18" charset="0"/>
              </a:rPr>
              <a:t>visualizzata</a:t>
            </a:r>
            <a:r>
              <a:rPr lang="en-US" sz="1600" b="0" strike="noStrike" spc="-1" dirty="0">
                <a:solidFill>
                  <a:srgbClr val="FF0000"/>
                </a:solidFill>
                <a:latin typeface="Cambria" panose="02040503050406030204" pitchFamily="18" charset="0"/>
                <a:ea typeface="Cambria" panose="02040503050406030204" pitchFamily="18" charset="0"/>
              </a:rPr>
              <a:t> dal </a:t>
            </a:r>
            <a:r>
              <a:rPr lang="en-US" sz="1600" b="0" strike="noStrike" spc="-1" dirty="0" err="1">
                <a:solidFill>
                  <a:srgbClr val="FF0000"/>
                </a:solidFill>
                <a:latin typeface="Cambria" panose="02040503050406030204" pitchFamily="18" charset="0"/>
                <a:ea typeface="Cambria" panose="02040503050406030204" pitchFamily="18" charset="0"/>
              </a:rPr>
              <a:t>titolare</a:t>
            </a:r>
            <a:r>
              <a:rPr lang="en-US" sz="1600" b="0" strike="noStrike" spc="-1" dirty="0">
                <a:solidFill>
                  <a:srgbClr val="FF0000"/>
                </a:solidFill>
                <a:latin typeface="Cambria" panose="02040503050406030204" pitchFamily="18" charset="0"/>
                <a:ea typeface="Cambria" panose="02040503050406030204" pitchFamily="18" charset="0"/>
              </a:rPr>
              <a:t> del timesheet </a:t>
            </a:r>
            <a:r>
              <a:rPr lang="en-US" sz="1600" b="0" strike="noStrike" spc="-1" dirty="0" err="1">
                <a:solidFill>
                  <a:srgbClr val="FF0000"/>
                </a:solidFill>
                <a:latin typeface="Cambria" panose="02040503050406030204" pitchFamily="18" charset="0"/>
                <a:ea typeface="Cambria" panose="02040503050406030204" pitchFamily="18" charset="0"/>
              </a:rPr>
              <a:t>riaperto</a:t>
            </a:r>
            <a:r>
              <a:rPr lang="en-US" sz="1600" b="0" strike="noStrike" spc="-1" dirty="0">
                <a:solidFill>
                  <a:srgbClr val="FF0000"/>
                </a:solidFill>
                <a:latin typeface="Cambria" panose="02040503050406030204" pitchFamily="18" charset="0"/>
                <a:ea typeface="Cambria" panose="02040503050406030204" pitchFamily="18" charset="0"/>
              </a:rPr>
              <a:t> </a:t>
            </a:r>
            <a:r>
              <a:rPr lang="en-US" sz="1600" b="0" strike="noStrike" spc="-1" dirty="0" err="1">
                <a:solidFill>
                  <a:srgbClr val="FF0000"/>
                </a:solidFill>
                <a:latin typeface="Cambria" panose="02040503050406030204" pitchFamily="18" charset="0"/>
                <a:ea typeface="Cambria" panose="02040503050406030204" pitchFamily="18" charset="0"/>
              </a:rPr>
              <a:t>nella</a:t>
            </a:r>
            <a:r>
              <a:rPr lang="en-US" sz="1600" b="0" strike="noStrike" spc="-1" dirty="0">
                <a:solidFill>
                  <a:srgbClr val="FF0000"/>
                </a:solidFill>
                <a:latin typeface="Cambria" panose="02040503050406030204" pitchFamily="18" charset="0"/>
                <a:ea typeface="Cambria" panose="02040503050406030204" pitchFamily="18" charset="0"/>
              </a:rPr>
              <a:t> propria </a:t>
            </a:r>
            <a:r>
              <a:rPr lang="en-US" sz="1600" b="0" strike="noStrike" spc="-1" dirty="0" err="1">
                <a:solidFill>
                  <a:srgbClr val="FF0000"/>
                </a:solidFill>
                <a:latin typeface="Cambria" panose="02040503050406030204" pitchFamily="18" charset="0"/>
                <a:ea typeface="Cambria" panose="02040503050406030204" pitchFamily="18" charset="0"/>
              </a:rPr>
              <a:t>schermata</a:t>
            </a:r>
            <a:r>
              <a:rPr lang="en-US" sz="1600" b="0" strike="noStrike" spc="-1" dirty="0">
                <a:solidFill>
                  <a:srgbClr val="FF0000"/>
                </a:solidFill>
                <a:latin typeface="Cambria" panose="02040503050406030204" pitchFamily="18" charset="0"/>
                <a:ea typeface="Cambria" panose="02040503050406030204" pitchFamily="18" charset="0"/>
              </a:rPr>
              <a:t> «Il </a:t>
            </a:r>
            <a:r>
              <a:rPr lang="en-US" sz="1600" b="0" strike="noStrike" spc="-1" dirty="0" err="1">
                <a:solidFill>
                  <a:srgbClr val="FF0000"/>
                </a:solidFill>
                <a:latin typeface="Cambria" panose="02040503050406030204" pitchFamily="18" charset="0"/>
                <a:ea typeface="Cambria" panose="02040503050406030204" pitchFamily="18" charset="0"/>
              </a:rPr>
              <a:t>mio</a:t>
            </a:r>
            <a:r>
              <a:rPr lang="en-US" sz="1600" b="0" strike="noStrike" spc="-1" dirty="0">
                <a:solidFill>
                  <a:srgbClr val="FF0000"/>
                </a:solidFill>
                <a:latin typeface="Cambria" panose="02040503050406030204" pitchFamily="18" charset="0"/>
                <a:ea typeface="Cambria" panose="02040503050406030204" pitchFamily="18" charset="0"/>
              </a:rPr>
              <a:t> timesheet»</a:t>
            </a:r>
          </a:p>
        </p:txBody>
      </p:sp>
      <p:sp>
        <p:nvSpPr>
          <p:cNvPr id="9" name="CasellaDiTesto 8"/>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10" name="Immagine 9"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512"/>
            <a:ext cx="1221313" cy="1110285"/>
          </a:xfrm>
          <a:prstGeom prst="rect">
            <a:avLst/>
          </a:prstGeom>
        </p:spPr>
      </p:pic>
      <p:pic>
        <p:nvPicPr>
          <p:cNvPr id="11" name="Immagine 6"/>
          <p:cNvPicPr/>
          <p:nvPr/>
        </p:nvPicPr>
        <p:blipFill>
          <a:blip r:embed="rId3"/>
          <a:stretch/>
        </p:blipFill>
        <p:spPr>
          <a:xfrm>
            <a:off x="7018356" y="71588"/>
            <a:ext cx="1044429" cy="950760"/>
          </a:xfrm>
          <a:prstGeom prst="rect">
            <a:avLst/>
          </a:prstGeom>
          <a:ln>
            <a:noFill/>
          </a:ln>
        </p:spPr>
      </p:pic>
      <p:sp>
        <p:nvSpPr>
          <p:cNvPr id="12" name="TextShape 3"/>
          <p:cNvSpPr txBox="1"/>
          <p:nvPr/>
        </p:nvSpPr>
        <p:spPr>
          <a:xfrm>
            <a:off x="1826380" y="216514"/>
            <a:ext cx="4763122" cy="836280"/>
          </a:xfrm>
          <a:prstGeom prst="rect">
            <a:avLst/>
          </a:prstGeom>
          <a:noFill/>
          <a:ln>
            <a:noFill/>
          </a:ln>
        </p:spPr>
        <p:txBody>
          <a:bodyPr anchor="ctr"/>
          <a:lstStyle/>
          <a:p>
            <a:pPr algn="ctr">
              <a:lnSpc>
                <a:spcPct val="100000"/>
              </a:lnSpc>
            </a:pPr>
            <a:r>
              <a:rPr lang="it-IT" sz="2400" u="sng" spc="-1" dirty="0">
                <a:solidFill>
                  <a:schemeClr val="tx2">
                    <a:lumMod val="75000"/>
                  </a:schemeClr>
                </a:solidFill>
                <a:latin typeface="Athelas Regular"/>
                <a:cs typeface="Athelas Regular"/>
              </a:rPr>
              <a:t>AMMINISTRA TIMESHEET (3)</a:t>
            </a:r>
            <a:endParaRPr lang="it-IT" sz="2400" b="0" u="sng" strike="noStrike" spc="-1" dirty="0">
              <a:solidFill>
                <a:schemeClr val="tx2">
                  <a:lumMod val="75000"/>
                </a:schemeClr>
              </a:solidFill>
              <a:latin typeface="Athelas Regular"/>
              <a:cs typeface="Athelas Regular"/>
            </a:endParaRPr>
          </a:p>
        </p:txBody>
      </p:sp>
      <p:pic>
        <p:nvPicPr>
          <p:cNvPr id="2" name="Immagine 1" descr="Amministrazione.diapo_18+19.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919" y="1133854"/>
            <a:ext cx="7569772" cy="3694207"/>
          </a:xfrm>
          <a:prstGeom prst="rect">
            <a:avLst/>
          </a:prstGeom>
        </p:spPr>
      </p:pic>
      <p:sp>
        <p:nvSpPr>
          <p:cNvPr id="3" name="Segnaposto numero diapositiva 2"/>
          <p:cNvSpPr>
            <a:spLocks noGrp="1"/>
          </p:cNvSpPr>
          <p:nvPr>
            <p:ph type="sldNum" sz="quarter" idx="12"/>
          </p:nvPr>
        </p:nvSpPr>
        <p:spPr/>
        <p:txBody>
          <a:bodyPr/>
          <a:lstStyle/>
          <a:p>
            <a:fld id="{589818BB-026E-B045-9149-3EE600410FF9}" type="slidenum">
              <a:rPr lang="it-IT" smtClean="0"/>
              <a:t>19</a:t>
            </a:fld>
            <a:endParaRPr lang="it-IT"/>
          </a:p>
        </p:txBody>
      </p:sp>
    </p:spTree>
    <p:extLst>
      <p:ext uri="{BB962C8B-B14F-4D97-AF65-F5344CB8AC3E}">
        <p14:creationId xmlns:p14="http://schemas.microsoft.com/office/powerpoint/2010/main" val="1265654317"/>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TextShape 1"/>
          <p:cNvSpPr txBox="1"/>
          <p:nvPr/>
        </p:nvSpPr>
        <p:spPr>
          <a:xfrm>
            <a:off x="3124080" y="6356520"/>
            <a:ext cx="2895120" cy="364680"/>
          </a:xfrm>
          <a:prstGeom prst="rect">
            <a:avLst/>
          </a:prstGeom>
          <a:noFill/>
          <a:ln>
            <a:noFill/>
          </a:ln>
        </p:spPr>
        <p:txBody>
          <a:bodyPr anchor="ctr"/>
          <a:lstStyle/>
          <a:p>
            <a:pPr algn="ctr">
              <a:lnSpc>
                <a:spcPct val="100000"/>
              </a:lnSpc>
            </a:pPr>
            <a:r>
              <a:rPr lang="en-US" sz="1200" b="0" strike="noStrike" spc="-1" dirty="0" err="1">
                <a:solidFill>
                  <a:srgbClr val="8B8B8B"/>
                </a:solidFill>
                <a:latin typeface="Dosis"/>
              </a:rPr>
              <a:t>www.cineca.it</a:t>
            </a:r>
            <a:endParaRPr lang="en-US" sz="1200" b="0" strike="noStrike" spc="-1" dirty="0">
              <a:latin typeface="Times New Roman"/>
            </a:endParaRPr>
          </a:p>
        </p:txBody>
      </p:sp>
      <p:sp>
        <p:nvSpPr>
          <p:cNvPr id="236" name="TextShape 2"/>
          <p:cNvSpPr txBox="1"/>
          <p:nvPr/>
        </p:nvSpPr>
        <p:spPr>
          <a:xfrm>
            <a:off x="436320" y="720"/>
            <a:ext cx="8229240" cy="836280"/>
          </a:xfrm>
          <a:prstGeom prst="rect">
            <a:avLst/>
          </a:prstGeom>
          <a:noFill/>
          <a:ln>
            <a:noFill/>
          </a:ln>
        </p:spPr>
        <p:txBody>
          <a:bodyPr anchor="ctr"/>
          <a:lstStyle/>
          <a:p>
            <a:pPr algn="ctr">
              <a:lnSpc>
                <a:spcPct val="100000"/>
              </a:lnSpc>
            </a:pPr>
            <a:r>
              <a:rPr lang="it-IT" sz="3200" b="0" strike="noStrike" spc="-1">
                <a:solidFill>
                  <a:srgbClr val="FFFFFF"/>
                </a:solidFill>
                <a:latin typeface="Dosis"/>
              </a:rPr>
              <a:t>U-Web Timesheet</a:t>
            </a:r>
            <a:endParaRPr lang="it-IT" sz="3200" b="0" strike="noStrike" spc="-1">
              <a:solidFill>
                <a:srgbClr val="000000"/>
              </a:solidFill>
              <a:latin typeface="Trebuchet MS"/>
            </a:endParaRPr>
          </a:p>
        </p:txBody>
      </p:sp>
      <p:sp>
        <p:nvSpPr>
          <p:cNvPr id="238" name="CustomShape 4"/>
          <p:cNvSpPr/>
          <p:nvPr/>
        </p:nvSpPr>
        <p:spPr>
          <a:xfrm>
            <a:off x="706320" y="1124280"/>
            <a:ext cx="7919640" cy="2093400"/>
          </a:xfrm>
          <a:prstGeom prst="rect">
            <a:avLst/>
          </a:prstGeom>
          <a:solidFill>
            <a:schemeClr val="accent1">
              <a:lumMod val="20000"/>
              <a:lumOff val="80000"/>
            </a:schemeClr>
          </a:solidFill>
          <a:ln>
            <a:solidFill>
              <a:schemeClr val="accent6">
                <a:lumMod val="50000"/>
              </a:schemeClr>
            </a:solidFill>
            <a:round/>
          </a:ln>
        </p:spPr>
        <p:style>
          <a:lnRef idx="2">
            <a:schemeClr val="accent1">
              <a:shade val="50000"/>
            </a:schemeClr>
          </a:lnRef>
          <a:fillRef idx="1">
            <a:schemeClr val="accent1"/>
          </a:fillRef>
          <a:effectRef idx="0">
            <a:schemeClr val="accent1"/>
          </a:effectRef>
          <a:fontRef idx="minor"/>
        </p:style>
      </p:sp>
      <p:sp>
        <p:nvSpPr>
          <p:cNvPr id="239" name="CustomShape 5"/>
          <p:cNvSpPr/>
          <p:nvPr/>
        </p:nvSpPr>
        <p:spPr>
          <a:xfrm>
            <a:off x="820800" y="1197360"/>
            <a:ext cx="301896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800" b="0" strike="noStrike" spc="-1">
                <a:solidFill>
                  <a:srgbClr val="000000"/>
                </a:solidFill>
                <a:latin typeface="Calibri"/>
              </a:rPr>
              <a:t>Censimento del progetto</a:t>
            </a:r>
            <a:endParaRPr lang="en-US" sz="1800" b="0" strike="noStrike" spc="-1">
              <a:latin typeface="Arial"/>
            </a:endParaRPr>
          </a:p>
        </p:txBody>
      </p:sp>
      <p:sp>
        <p:nvSpPr>
          <p:cNvPr id="240" name="CustomShape 6"/>
          <p:cNvSpPr/>
          <p:nvPr/>
        </p:nvSpPr>
        <p:spPr>
          <a:xfrm>
            <a:off x="1952640" y="2349360"/>
            <a:ext cx="2779200" cy="3632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800" b="0" strike="noStrike" spc="-1" dirty="0" err="1">
                <a:solidFill>
                  <a:srgbClr val="000000"/>
                </a:solidFill>
                <a:latin typeface="Calibri"/>
              </a:rPr>
              <a:t>Assegnazione</a:t>
            </a:r>
            <a:r>
              <a:rPr lang="en-US" sz="1800" b="0" strike="noStrike" spc="-1" dirty="0">
                <a:solidFill>
                  <a:srgbClr val="000000"/>
                </a:solidFill>
                <a:latin typeface="Calibri"/>
              </a:rPr>
              <a:t> </a:t>
            </a:r>
            <a:r>
              <a:rPr lang="en-US" sz="1800" b="0" strike="noStrike" spc="-1" dirty="0" err="1">
                <a:solidFill>
                  <a:srgbClr val="000000"/>
                </a:solidFill>
                <a:latin typeface="Calibri"/>
              </a:rPr>
              <a:t>delle</a:t>
            </a:r>
            <a:r>
              <a:rPr lang="en-US" sz="1800" b="0" strike="noStrike" spc="-1" dirty="0">
                <a:solidFill>
                  <a:srgbClr val="000000"/>
                </a:solidFill>
                <a:latin typeface="Calibri"/>
              </a:rPr>
              <a:t> </a:t>
            </a:r>
            <a:r>
              <a:rPr lang="en-US" sz="1800" b="0" strike="noStrike" spc="-1" dirty="0" err="1">
                <a:solidFill>
                  <a:srgbClr val="000000"/>
                </a:solidFill>
                <a:latin typeface="Calibri"/>
              </a:rPr>
              <a:t>Risorse</a:t>
            </a:r>
            <a:r>
              <a:rPr lang="en-US" sz="1800" b="0" strike="noStrike" spc="-1" dirty="0">
                <a:solidFill>
                  <a:srgbClr val="000000"/>
                </a:solidFill>
                <a:latin typeface="Calibri"/>
              </a:rPr>
              <a:t> </a:t>
            </a:r>
            <a:r>
              <a:rPr lang="en-US" sz="1800" b="0" strike="noStrike" spc="-1" dirty="0" err="1">
                <a:solidFill>
                  <a:srgbClr val="000000"/>
                </a:solidFill>
                <a:latin typeface="Calibri"/>
              </a:rPr>
              <a:t>Umane</a:t>
            </a:r>
            <a:endParaRPr lang="en-US" sz="1800" b="0" strike="noStrike" spc="-1" dirty="0">
              <a:latin typeface="Arial"/>
            </a:endParaRPr>
          </a:p>
        </p:txBody>
      </p:sp>
      <p:sp>
        <p:nvSpPr>
          <p:cNvPr id="244" name="CustomShape 10"/>
          <p:cNvSpPr/>
          <p:nvPr/>
        </p:nvSpPr>
        <p:spPr>
          <a:xfrm rot="16200000" flipH="1">
            <a:off x="2331360" y="1338120"/>
            <a:ext cx="780840" cy="1238040"/>
          </a:xfrm>
          <a:prstGeom prst="bentConnector3">
            <a:avLst>
              <a:gd name="adj1" fmla="val 50000"/>
            </a:avLst>
          </a:pr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sp>
        <p:nvSpPr>
          <p:cNvPr id="245" name="CustomShape 11"/>
          <p:cNvSpPr/>
          <p:nvPr/>
        </p:nvSpPr>
        <p:spPr>
          <a:xfrm rot="16200000" flipH="1">
            <a:off x="3816000" y="2245680"/>
            <a:ext cx="637920" cy="1585440"/>
          </a:xfrm>
          <a:prstGeom prst="bentConnector3">
            <a:avLst>
              <a:gd name="adj1" fmla="val 50000"/>
            </a:avLst>
          </a:pr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pic>
        <p:nvPicPr>
          <p:cNvPr id="249" name="Picture 2"/>
          <p:cNvPicPr/>
          <p:nvPr/>
        </p:nvPicPr>
        <p:blipFill>
          <a:blip r:embed="rId3"/>
          <a:stretch/>
        </p:blipFill>
        <p:spPr>
          <a:xfrm>
            <a:off x="6175440" y="1057320"/>
            <a:ext cx="361440" cy="599760"/>
          </a:xfrm>
          <a:prstGeom prst="rect">
            <a:avLst/>
          </a:prstGeom>
          <a:ln>
            <a:noFill/>
          </a:ln>
        </p:spPr>
      </p:pic>
      <p:sp>
        <p:nvSpPr>
          <p:cNvPr id="252" name="CustomShape 15"/>
          <p:cNvSpPr/>
          <p:nvPr/>
        </p:nvSpPr>
        <p:spPr>
          <a:xfrm>
            <a:off x="5475240" y="1557360"/>
            <a:ext cx="2153880" cy="3027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400" b="0" strike="noStrike" spc="-1">
                <a:solidFill>
                  <a:srgbClr val="000000"/>
                </a:solidFill>
                <a:latin typeface="Calibri"/>
              </a:rPr>
              <a:t>Amministrativo U-Gov</a:t>
            </a:r>
            <a:endParaRPr lang="en-US" sz="1400" b="0" strike="noStrike" spc="-1">
              <a:latin typeface="Arial"/>
            </a:endParaRPr>
          </a:p>
        </p:txBody>
      </p:sp>
      <p:sp>
        <p:nvSpPr>
          <p:cNvPr id="259" name="CustomShape 22"/>
          <p:cNvSpPr/>
          <p:nvPr/>
        </p:nvSpPr>
        <p:spPr>
          <a:xfrm flipH="1">
            <a:off x="4642560" y="1917720"/>
            <a:ext cx="1007640" cy="502920"/>
          </a:xfrm>
          <a:custGeom>
            <a:avLst/>
            <a:gdLst/>
            <a:ahLst/>
            <a:cxnLst/>
            <a:rect l="l" t="t" r="r" b="b"/>
            <a:pathLst>
              <a:path w="21600" h="21600">
                <a:moveTo>
                  <a:pt x="0" y="0"/>
                </a:moveTo>
                <a:lnTo>
                  <a:pt x="21600" y="21600"/>
                </a:lnTo>
              </a:path>
            </a:pathLst>
          </a:cu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sp>
        <p:nvSpPr>
          <p:cNvPr id="260" name="CustomShape 23"/>
          <p:cNvSpPr/>
          <p:nvPr/>
        </p:nvSpPr>
        <p:spPr>
          <a:xfrm flipH="1">
            <a:off x="4137840" y="1413000"/>
            <a:ext cx="1439640" cy="360"/>
          </a:xfrm>
          <a:custGeom>
            <a:avLst/>
            <a:gdLst/>
            <a:ahLst/>
            <a:cxnLst/>
            <a:rect l="l" t="t" r="r" b="b"/>
            <a:pathLst>
              <a:path w="21600" h="21600">
                <a:moveTo>
                  <a:pt x="0" y="0"/>
                </a:moveTo>
                <a:lnTo>
                  <a:pt x="21600" y="21600"/>
                </a:lnTo>
              </a:path>
            </a:pathLst>
          </a:cu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sp>
        <p:nvSpPr>
          <p:cNvPr id="262" name="CustomShape 25"/>
          <p:cNvSpPr/>
          <p:nvPr/>
        </p:nvSpPr>
        <p:spPr>
          <a:xfrm>
            <a:off x="6470640" y="2570040"/>
            <a:ext cx="234432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800" b="0" strike="noStrike" spc="-1" dirty="0" err="1">
                <a:solidFill>
                  <a:srgbClr val="1F497D"/>
                </a:solidFill>
                <a:latin typeface="Calibri"/>
              </a:rPr>
              <a:t>Definizione</a:t>
            </a:r>
            <a:r>
              <a:rPr lang="en-US" sz="1800" b="0" strike="noStrike" spc="-1" dirty="0">
                <a:solidFill>
                  <a:srgbClr val="1F497D"/>
                </a:solidFill>
                <a:latin typeface="Calibri"/>
              </a:rPr>
              <a:t> </a:t>
            </a:r>
            <a:r>
              <a:rPr lang="en-US" sz="1800" b="0" strike="noStrike" spc="-1" dirty="0" err="1">
                <a:solidFill>
                  <a:srgbClr val="1F497D"/>
                </a:solidFill>
                <a:latin typeface="Calibri"/>
              </a:rPr>
              <a:t>vincolo</a:t>
            </a:r>
            <a:endParaRPr lang="en-US" sz="1800" b="0" strike="noStrike" spc="-1" dirty="0">
              <a:latin typeface="Arial"/>
            </a:endParaRPr>
          </a:p>
        </p:txBody>
      </p:sp>
      <p:sp>
        <p:nvSpPr>
          <p:cNvPr id="263" name="CustomShape 26"/>
          <p:cNvSpPr/>
          <p:nvPr/>
        </p:nvSpPr>
        <p:spPr>
          <a:xfrm>
            <a:off x="7093080" y="1917720"/>
            <a:ext cx="790200" cy="502920"/>
          </a:xfrm>
          <a:custGeom>
            <a:avLst/>
            <a:gdLst/>
            <a:ahLst/>
            <a:cxnLst/>
            <a:rect l="l" t="t" r="r" b="b"/>
            <a:pathLst>
              <a:path w="21600" h="21600">
                <a:moveTo>
                  <a:pt x="0" y="0"/>
                </a:moveTo>
                <a:lnTo>
                  <a:pt x="21600" y="21600"/>
                </a:lnTo>
              </a:path>
            </a:pathLst>
          </a:cu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pic>
        <p:nvPicPr>
          <p:cNvPr id="265" name="Picture 27"/>
          <p:cNvPicPr/>
          <p:nvPr/>
        </p:nvPicPr>
        <p:blipFill>
          <a:blip r:embed="rId4"/>
          <a:stretch/>
        </p:blipFill>
        <p:spPr>
          <a:xfrm>
            <a:off x="801720" y="1778400"/>
            <a:ext cx="1080000" cy="1048320"/>
          </a:xfrm>
          <a:prstGeom prst="rect">
            <a:avLst/>
          </a:prstGeom>
          <a:ln w="9360">
            <a:noFill/>
          </a:ln>
        </p:spPr>
      </p:pic>
      <p:grpSp>
        <p:nvGrpSpPr>
          <p:cNvPr id="4" name="Gruppo 3"/>
          <p:cNvGrpSpPr/>
          <p:nvPr/>
        </p:nvGrpSpPr>
        <p:grpSpPr>
          <a:xfrm>
            <a:off x="706320" y="2754360"/>
            <a:ext cx="8437320" cy="3643200"/>
            <a:chOff x="706320" y="2754360"/>
            <a:chExt cx="8437320" cy="3643200"/>
          </a:xfrm>
        </p:grpSpPr>
        <p:sp>
          <p:nvSpPr>
            <p:cNvPr id="264" name="CustomShape 27"/>
            <p:cNvSpPr/>
            <p:nvPr/>
          </p:nvSpPr>
          <p:spPr>
            <a:xfrm flipV="1">
              <a:off x="6094440" y="2754360"/>
              <a:ext cx="2531880" cy="3492000"/>
            </a:xfrm>
            <a:prstGeom prst="bentConnector3">
              <a:avLst>
                <a:gd name="adj1" fmla="val 109030"/>
              </a:avLst>
            </a:prstGeom>
            <a:noFill/>
            <a:ln>
              <a:solidFill>
                <a:schemeClr val="tx1"/>
              </a:solidFill>
              <a:custDash>
                <a:ds d="100000" sp="100000"/>
              </a:custDash>
              <a:round/>
              <a:tailEnd type="triangle" w="med" len="med"/>
            </a:ln>
          </p:spPr>
          <p:style>
            <a:lnRef idx="1">
              <a:schemeClr val="accent1"/>
            </a:lnRef>
            <a:fillRef idx="0">
              <a:schemeClr val="accent1"/>
            </a:fillRef>
            <a:effectRef idx="0">
              <a:schemeClr val="accent1"/>
            </a:effectRef>
            <a:fontRef idx="minor"/>
          </p:style>
        </p:sp>
        <p:grpSp>
          <p:nvGrpSpPr>
            <p:cNvPr id="3" name="Gruppo 2"/>
            <p:cNvGrpSpPr/>
            <p:nvPr/>
          </p:nvGrpSpPr>
          <p:grpSpPr>
            <a:xfrm>
              <a:off x="706320" y="3325320"/>
              <a:ext cx="8437320" cy="3072240"/>
              <a:chOff x="706320" y="3325320"/>
              <a:chExt cx="8437320" cy="3072240"/>
            </a:xfrm>
          </p:grpSpPr>
          <p:sp>
            <p:nvSpPr>
              <p:cNvPr id="237" name="CustomShape 3"/>
              <p:cNvSpPr/>
              <p:nvPr/>
            </p:nvSpPr>
            <p:spPr>
              <a:xfrm>
                <a:off x="706320" y="3325320"/>
                <a:ext cx="7959240" cy="3030480"/>
              </a:xfrm>
              <a:prstGeom prst="rect">
                <a:avLst/>
              </a:prstGeom>
              <a:solidFill>
                <a:schemeClr val="accent3">
                  <a:lumMod val="40000"/>
                  <a:lumOff val="60000"/>
                </a:schemeClr>
              </a:solidFill>
              <a:ln>
                <a:solidFill>
                  <a:srgbClr val="006EB6"/>
                </a:solidFill>
                <a:round/>
              </a:ln>
            </p:spPr>
            <p:style>
              <a:lnRef idx="2">
                <a:schemeClr val="accent1">
                  <a:shade val="50000"/>
                </a:schemeClr>
              </a:lnRef>
              <a:fillRef idx="1">
                <a:schemeClr val="accent1"/>
              </a:fillRef>
              <a:effectRef idx="0">
                <a:schemeClr val="accent1"/>
              </a:effectRef>
              <a:fontRef idx="minor"/>
            </p:style>
          </p:sp>
          <p:sp>
            <p:nvSpPr>
              <p:cNvPr id="241" name="CustomShape 7"/>
              <p:cNvSpPr/>
              <p:nvPr/>
            </p:nvSpPr>
            <p:spPr>
              <a:xfrm>
                <a:off x="3243240" y="3357720"/>
                <a:ext cx="3371400" cy="36324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800" b="0" strike="noStrike" spc="-1">
                    <a:solidFill>
                      <a:srgbClr val="000000"/>
                    </a:solidFill>
                    <a:latin typeface="Calibri"/>
                  </a:rPr>
                  <a:t>Compilazione del timesheet</a:t>
                </a:r>
                <a:endParaRPr lang="en-US" sz="1800" b="0" strike="noStrike" spc="-1">
                  <a:latin typeface="Arial"/>
                </a:endParaRPr>
              </a:p>
            </p:txBody>
          </p:sp>
          <p:sp>
            <p:nvSpPr>
              <p:cNvPr id="242" name="CustomShape 8"/>
              <p:cNvSpPr/>
              <p:nvPr/>
            </p:nvSpPr>
            <p:spPr>
              <a:xfrm>
                <a:off x="6084720" y="4432320"/>
                <a:ext cx="305892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800" b="0" strike="noStrike" spc="-1" dirty="0" err="1">
                    <a:solidFill>
                      <a:srgbClr val="000000"/>
                    </a:solidFill>
                    <a:latin typeface="Calibri"/>
                  </a:rPr>
                  <a:t>Revisione</a:t>
                </a:r>
                <a:r>
                  <a:rPr lang="en-US" sz="1800" b="0" strike="noStrike" spc="-1" dirty="0">
                    <a:solidFill>
                      <a:srgbClr val="000000"/>
                    </a:solidFill>
                    <a:latin typeface="Calibri"/>
                  </a:rPr>
                  <a:t> / </a:t>
                </a:r>
                <a:r>
                  <a:rPr lang="en-US" sz="1800" b="0" strike="noStrike" spc="-1" dirty="0" err="1">
                    <a:solidFill>
                      <a:srgbClr val="000000"/>
                    </a:solidFill>
                    <a:latin typeface="Calibri"/>
                  </a:rPr>
                  <a:t>Approvazione</a:t>
                </a:r>
                <a:endParaRPr lang="en-US" sz="1800" b="0" strike="noStrike" spc="-1" dirty="0">
                  <a:latin typeface="Arial"/>
                </a:endParaRPr>
              </a:p>
            </p:txBody>
          </p:sp>
          <p:sp>
            <p:nvSpPr>
              <p:cNvPr id="243" name="CustomShape 9"/>
              <p:cNvSpPr/>
              <p:nvPr/>
            </p:nvSpPr>
            <p:spPr>
              <a:xfrm>
                <a:off x="6175440" y="5373720"/>
                <a:ext cx="2071440" cy="364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800" b="0" strike="noStrike" spc="-1">
                    <a:solidFill>
                      <a:srgbClr val="000000"/>
                    </a:solidFill>
                    <a:latin typeface="Calibri"/>
                  </a:rPr>
                  <a:t>Rendicontazione</a:t>
                </a:r>
                <a:endParaRPr lang="en-US" sz="1800" b="0" strike="noStrike" spc="-1">
                  <a:latin typeface="Arial"/>
                </a:endParaRPr>
              </a:p>
            </p:txBody>
          </p:sp>
          <p:sp>
            <p:nvSpPr>
              <p:cNvPr id="246" name="CustomShape 12"/>
              <p:cNvSpPr/>
              <p:nvPr/>
            </p:nvSpPr>
            <p:spPr>
              <a:xfrm rot="16200000" flipH="1">
                <a:off x="5576400" y="3080520"/>
                <a:ext cx="709200" cy="2003040"/>
              </a:xfrm>
              <a:prstGeom prst="bentConnector3">
                <a:avLst>
                  <a:gd name="adj1" fmla="val 50000"/>
                </a:avLst>
              </a:pr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sp>
            <p:nvSpPr>
              <p:cNvPr id="247" name="CustomShape 13"/>
              <p:cNvSpPr/>
              <p:nvPr/>
            </p:nvSpPr>
            <p:spPr>
              <a:xfrm rot="16200000" flipH="1">
                <a:off x="6789240" y="4951440"/>
                <a:ext cx="566280" cy="277560"/>
              </a:xfrm>
              <a:prstGeom prst="bentConnector3">
                <a:avLst>
                  <a:gd name="adj1" fmla="val 50000"/>
                </a:avLst>
              </a:pr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sp>
            <p:nvSpPr>
              <p:cNvPr id="248" name="CustomShape 14"/>
              <p:cNvSpPr/>
              <p:nvPr/>
            </p:nvSpPr>
            <p:spPr>
              <a:xfrm rot="10800000">
                <a:off x="6111720" y="4646520"/>
                <a:ext cx="1179000" cy="569520"/>
              </a:xfrm>
              <a:prstGeom prst="bentConnector3">
                <a:avLst>
                  <a:gd name="adj1" fmla="val 115117"/>
                </a:avLst>
              </a:prstGeom>
              <a:noFill/>
              <a:ln>
                <a:solidFill>
                  <a:schemeClr val="tx1"/>
                </a:solidFill>
                <a:custDash>
                  <a:ds d="600000" sp="500000"/>
                </a:custDash>
                <a:round/>
                <a:tailEnd type="triangle" w="med" len="med"/>
              </a:ln>
            </p:spPr>
            <p:style>
              <a:lnRef idx="1">
                <a:schemeClr val="accent1"/>
              </a:lnRef>
              <a:fillRef idx="0">
                <a:schemeClr val="accent1"/>
              </a:fillRef>
              <a:effectRef idx="0">
                <a:schemeClr val="accent1"/>
              </a:effectRef>
              <a:fontRef idx="minor"/>
            </p:style>
          </p:sp>
          <p:pic>
            <p:nvPicPr>
              <p:cNvPr id="250" name="Picture 4"/>
              <p:cNvPicPr/>
              <p:nvPr/>
            </p:nvPicPr>
            <p:blipFill>
              <a:blip r:embed="rId3"/>
              <a:stretch/>
            </p:blipFill>
            <p:spPr>
              <a:xfrm>
                <a:off x="1952640" y="4061520"/>
                <a:ext cx="360000" cy="599760"/>
              </a:xfrm>
              <a:prstGeom prst="rect">
                <a:avLst/>
              </a:prstGeom>
              <a:ln>
                <a:noFill/>
              </a:ln>
            </p:spPr>
          </p:pic>
          <p:pic>
            <p:nvPicPr>
              <p:cNvPr id="251" name="Picture 6"/>
              <p:cNvPicPr/>
              <p:nvPr/>
            </p:nvPicPr>
            <p:blipFill>
              <a:blip r:embed="rId3"/>
              <a:stretch/>
            </p:blipFill>
            <p:spPr>
              <a:xfrm>
                <a:off x="4057200" y="5357160"/>
                <a:ext cx="361440" cy="599760"/>
              </a:xfrm>
              <a:prstGeom prst="rect">
                <a:avLst/>
              </a:prstGeom>
              <a:ln>
                <a:noFill/>
              </a:ln>
            </p:spPr>
          </p:pic>
          <p:sp>
            <p:nvSpPr>
              <p:cNvPr id="253" name="CustomShape 16"/>
              <p:cNvSpPr/>
              <p:nvPr/>
            </p:nvSpPr>
            <p:spPr>
              <a:xfrm>
                <a:off x="1117440" y="4692791"/>
                <a:ext cx="1195200" cy="3027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400" b="0" strike="noStrike" spc="-1" dirty="0" err="1">
                    <a:solidFill>
                      <a:srgbClr val="000000"/>
                    </a:solidFill>
                    <a:latin typeface="Calibri"/>
                  </a:rPr>
                  <a:t>Ricercatore</a:t>
                </a:r>
                <a:endParaRPr lang="en-US" sz="1400" b="0" strike="noStrike" spc="-1" dirty="0">
                  <a:latin typeface="Arial"/>
                </a:endParaRPr>
              </a:p>
            </p:txBody>
          </p:sp>
          <p:sp>
            <p:nvSpPr>
              <p:cNvPr id="254" name="CustomShape 17"/>
              <p:cNvSpPr/>
              <p:nvPr/>
            </p:nvSpPr>
            <p:spPr>
              <a:xfrm>
                <a:off x="2108160" y="6093000"/>
                <a:ext cx="4362120" cy="3045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nSpc>
                    <a:spcPct val="100000"/>
                  </a:lnSpc>
                </a:pPr>
                <a:r>
                  <a:rPr lang="en-US" sz="1400" b="0" strike="noStrike" spc="-1">
                    <a:solidFill>
                      <a:srgbClr val="000000"/>
                    </a:solidFill>
                    <a:latin typeface="Calibri"/>
                  </a:rPr>
                  <a:t>Responsabile Scientifico / Validatore timesheet</a:t>
                </a:r>
                <a:endParaRPr lang="en-US" sz="1400" b="0" strike="noStrike" spc="-1">
                  <a:latin typeface="Arial"/>
                </a:endParaRPr>
              </a:p>
            </p:txBody>
          </p:sp>
          <p:sp>
            <p:nvSpPr>
              <p:cNvPr id="255" name="CustomShape 18"/>
              <p:cNvSpPr/>
              <p:nvPr/>
            </p:nvSpPr>
            <p:spPr>
              <a:xfrm flipV="1">
                <a:off x="2383920" y="3712680"/>
                <a:ext cx="934560" cy="360000"/>
              </a:xfrm>
              <a:custGeom>
                <a:avLst/>
                <a:gdLst/>
                <a:ahLst/>
                <a:cxnLst/>
                <a:rect l="l" t="t" r="r" b="b"/>
                <a:pathLst>
                  <a:path w="21600" h="21600">
                    <a:moveTo>
                      <a:pt x="0" y="0"/>
                    </a:moveTo>
                    <a:lnTo>
                      <a:pt x="21600" y="21600"/>
                    </a:lnTo>
                  </a:path>
                </a:pathLst>
              </a:cu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sp>
            <p:nvSpPr>
              <p:cNvPr id="256" name="CustomShape 19"/>
              <p:cNvSpPr/>
              <p:nvPr/>
            </p:nvSpPr>
            <p:spPr>
              <a:xfrm flipV="1">
                <a:off x="4276080" y="3871800"/>
                <a:ext cx="164520" cy="1280160"/>
              </a:xfrm>
              <a:custGeom>
                <a:avLst/>
                <a:gdLst/>
                <a:ahLst/>
                <a:cxnLst/>
                <a:rect l="l" t="t" r="r" b="b"/>
                <a:pathLst>
                  <a:path w="21600" h="21600">
                    <a:moveTo>
                      <a:pt x="0" y="0"/>
                    </a:moveTo>
                    <a:lnTo>
                      <a:pt x="21600" y="21600"/>
                    </a:lnTo>
                  </a:path>
                </a:pathLst>
              </a:custGeom>
              <a:noFill/>
              <a:ln>
                <a:solidFill>
                  <a:schemeClr val="tx1"/>
                </a:solidFill>
                <a:custDash>
                  <a:ds d="600000" sp="500000"/>
                </a:custDash>
                <a:round/>
                <a:tailEnd type="triangle" w="med" len="med"/>
              </a:ln>
            </p:spPr>
            <p:style>
              <a:lnRef idx="1">
                <a:schemeClr val="accent1"/>
              </a:lnRef>
              <a:fillRef idx="0">
                <a:schemeClr val="accent1"/>
              </a:fillRef>
              <a:effectRef idx="0">
                <a:schemeClr val="accent1"/>
              </a:effectRef>
              <a:fontRef idx="minor"/>
            </p:style>
          </p:sp>
          <p:sp>
            <p:nvSpPr>
              <p:cNvPr id="257" name="CustomShape 20"/>
              <p:cNvSpPr/>
              <p:nvPr/>
            </p:nvSpPr>
            <p:spPr>
              <a:xfrm flipV="1">
                <a:off x="4572000" y="4795200"/>
                <a:ext cx="1150560" cy="791640"/>
              </a:xfrm>
              <a:custGeom>
                <a:avLst/>
                <a:gdLst/>
                <a:ahLst/>
                <a:cxnLst/>
                <a:rect l="l" t="t" r="r" b="b"/>
                <a:pathLst>
                  <a:path w="21600" h="21600">
                    <a:moveTo>
                      <a:pt x="0" y="0"/>
                    </a:moveTo>
                    <a:lnTo>
                      <a:pt x="21600" y="21600"/>
                    </a:lnTo>
                  </a:path>
                </a:pathLst>
              </a:cu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sp>
            <p:nvSpPr>
              <p:cNvPr id="258" name="CustomShape 21"/>
              <p:cNvSpPr/>
              <p:nvPr/>
            </p:nvSpPr>
            <p:spPr>
              <a:xfrm flipV="1">
                <a:off x="4716360" y="5587920"/>
                <a:ext cx="1439640" cy="288720"/>
              </a:xfrm>
              <a:custGeom>
                <a:avLst/>
                <a:gdLst/>
                <a:ahLst/>
                <a:cxnLst/>
                <a:rect l="l" t="t" r="r" b="b"/>
                <a:pathLst>
                  <a:path w="21600" h="21600">
                    <a:moveTo>
                      <a:pt x="0" y="0"/>
                    </a:moveTo>
                    <a:lnTo>
                      <a:pt x="21600" y="21600"/>
                    </a:lnTo>
                  </a:path>
                </a:pathLst>
              </a:custGeom>
              <a:noFill/>
              <a:ln>
                <a:solidFill>
                  <a:schemeClr val="tx1"/>
                </a:solidFill>
                <a:round/>
                <a:tailEnd type="triangle" w="med" len="med"/>
              </a:ln>
            </p:spPr>
            <p:style>
              <a:lnRef idx="1">
                <a:schemeClr val="accent1"/>
              </a:lnRef>
              <a:fillRef idx="0">
                <a:schemeClr val="accent1"/>
              </a:fillRef>
              <a:effectRef idx="0">
                <a:schemeClr val="accent1"/>
              </a:effectRef>
              <a:fontRef idx="minor"/>
            </p:style>
          </p:sp>
          <p:sp>
            <p:nvSpPr>
              <p:cNvPr id="261" name="CustomShape 24"/>
              <p:cNvSpPr/>
              <p:nvPr/>
            </p:nvSpPr>
            <p:spPr>
              <a:xfrm flipH="1" flipV="1">
                <a:off x="6436440" y="3540960"/>
                <a:ext cx="1757160" cy="2015640"/>
              </a:xfrm>
              <a:prstGeom prst="bentConnector3">
                <a:avLst>
                  <a:gd name="adj1" fmla="val -13013"/>
                </a:avLst>
              </a:prstGeom>
              <a:noFill/>
              <a:ln>
                <a:solidFill>
                  <a:schemeClr val="tx1"/>
                </a:solidFill>
                <a:custDash>
                  <a:ds d="600000" sp="500000"/>
                </a:custDash>
                <a:round/>
                <a:tailEnd type="triangle" w="med" len="med"/>
              </a:ln>
            </p:spPr>
            <p:style>
              <a:lnRef idx="1">
                <a:schemeClr val="accent1"/>
              </a:lnRef>
              <a:fillRef idx="0">
                <a:schemeClr val="accent1"/>
              </a:fillRef>
              <a:effectRef idx="0">
                <a:schemeClr val="accent1"/>
              </a:effectRef>
              <a:fontRef idx="minor"/>
            </p:style>
          </p:sp>
          <p:pic>
            <p:nvPicPr>
              <p:cNvPr id="266" name="Immagine 6"/>
              <p:cNvPicPr/>
              <p:nvPr/>
            </p:nvPicPr>
            <p:blipFill>
              <a:blip r:embed="rId5"/>
              <a:stretch/>
            </p:blipFill>
            <p:spPr>
              <a:xfrm>
                <a:off x="768649" y="3490993"/>
                <a:ext cx="1064880" cy="950760"/>
              </a:xfrm>
              <a:prstGeom prst="rect">
                <a:avLst/>
              </a:prstGeom>
              <a:ln>
                <a:noFill/>
              </a:ln>
            </p:spPr>
          </p:pic>
        </p:grpSp>
      </p:grpSp>
      <p:sp>
        <p:nvSpPr>
          <p:cNvPr id="2" name="CasellaDiTesto 1"/>
          <p:cNvSpPr txBox="1"/>
          <p:nvPr/>
        </p:nvSpPr>
        <p:spPr>
          <a:xfrm>
            <a:off x="-86310" y="1197360"/>
            <a:ext cx="854959" cy="369332"/>
          </a:xfrm>
          <a:prstGeom prst="rect">
            <a:avLst/>
          </a:prstGeom>
          <a:noFill/>
        </p:spPr>
        <p:txBody>
          <a:bodyPr wrap="none" rtlCol="0">
            <a:spAutoFit/>
          </a:bodyPr>
          <a:lstStyle/>
          <a:p>
            <a:r>
              <a:rPr lang="it-IT" dirty="0">
                <a:solidFill>
                  <a:schemeClr val="tx2">
                    <a:lumMod val="75000"/>
                  </a:schemeClr>
                </a:solidFill>
              </a:rPr>
              <a:t>1^ fase</a:t>
            </a:r>
          </a:p>
        </p:txBody>
      </p:sp>
      <p:sp>
        <p:nvSpPr>
          <p:cNvPr id="39" name="CasellaDiTesto 38"/>
          <p:cNvSpPr txBox="1"/>
          <p:nvPr/>
        </p:nvSpPr>
        <p:spPr>
          <a:xfrm>
            <a:off x="-86310" y="3375799"/>
            <a:ext cx="854959" cy="369332"/>
          </a:xfrm>
          <a:prstGeom prst="rect">
            <a:avLst/>
          </a:prstGeom>
          <a:noFill/>
        </p:spPr>
        <p:txBody>
          <a:bodyPr wrap="none" rtlCol="0">
            <a:spAutoFit/>
          </a:bodyPr>
          <a:lstStyle/>
          <a:p>
            <a:r>
              <a:rPr lang="it-IT" dirty="0">
                <a:solidFill>
                  <a:schemeClr val="tx2">
                    <a:lumMod val="75000"/>
                  </a:schemeClr>
                </a:solidFill>
              </a:rPr>
              <a:t>2^ fase</a:t>
            </a:r>
          </a:p>
        </p:txBody>
      </p:sp>
      <p:sp>
        <p:nvSpPr>
          <p:cNvPr id="40" name="CasellaDiTesto 39"/>
          <p:cNvSpPr txBox="1"/>
          <p:nvPr/>
        </p:nvSpPr>
        <p:spPr>
          <a:xfrm>
            <a:off x="7841174" y="0"/>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41" name="Immagine 40" descr="Schermata 2020-12-08 alle 12.50.05.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sp>
        <p:nvSpPr>
          <p:cNvPr id="5" name="Segnaposto numero diapositiva 4"/>
          <p:cNvSpPr>
            <a:spLocks noGrp="1"/>
          </p:cNvSpPr>
          <p:nvPr>
            <p:ph type="sldNum" sz="quarter" idx="12"/>
          </p:nvPr>
        </p:nvSpPr>
        <p:spPr/>
        <p:txBody>
          <a:bodyPr/>
          <a:lstStyle/>
          <a:p>
            <a:fld id="{589818BB-026E-B045-9149-3EE600410FF9}" type="slidenum">
              <a:rPr lang="it-IT" smtClean="0"/>
              <a:t>2</a:t>
            </a:fld>
            <a:endParaRPr lang="it-IT"/>
          </a:p>
        </p:txBody>
      </p:sp>
      <p:pic>
        <p:nvPicPr>
          <p:cNvPr id="42" name="Immagine 6"/>
          <p:cNvPicPr/>
          <p:nvPr/>
        </p:nvPicPr>
        <p:blipFill>
          <a:blip r:embed="rId5"/>
          <a:stretch/>
        </p:blipFill>
        <p:spPr>
          <a:xfrm>
            <a:off x="7093080" y="49316"/>
            <a:ext cx="929949" cy="787684"/>
          </a:xfrm>
          <a:prstGeom prst="rect">
            <a:avLst/>
          </a:prstGeom>
          <a:ln>
            <a:noFill/>
          </a:ln>
        </p:spPr>
      </p:pic>
    </p:spTree>
    <p:extLst>
      <p:ext uri="{BB962C8B-B14F-4D97-AF65-F5344CB8AC3E}">
        <p14:creationId xmlns:p14="http://schemas.microsoft.com/office/powerpoint/2010/main" val="3450194061"/>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6" name="Immagine 5" descr="Schermata 2020-12-08 alle 12.50.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56" y="79512"/>
            <a:ext cx="1221313" cy="1110285"/>
          </a:xfrm>
          <a:prstGeom prst="rect">
            <a:avLst/>
          </a:prstGeom>
        </p:spPr>
      </p:pic>
      <p:pic>
        <p:nvPicPr>
          <p:cNvPr id="7" name="Immagine 6"/>
          <p:cNvPicPr/>
          <p:nvPr/>
        </p:nvPicPr>
        <p:blipFill>
          <a:blip r:embed="rId4"/>
          <a:stretch/>
        </p:blipFill>
        <p:spPr>
          <a:xfrm>
            <a:off x="7018356" y="71588"/>
            <a:ext cx="1044429" cy="950760"/>
          </a:xfrm>
          <a:prstGeom prst="rect">
            <a:avLst/>
          </a:prstGeom>
          <a:ln>
            <a:noFill/>
          </a:ln>
        </p:spPr>
      </p:pic>
      <p:sp>
        <p:nvSpPr>
          <p:cNvPr id="8" name="TextShape 3"/>
          <p:cNvSpPr txBox="1"/>
          <p:nvPr/>
        </p:nvSpPr>
        <p:spPr>
          <a:xfrm>
            <a:off x="1261069" y="216514"/>
            <a:ext cx="5757287" cy="836280"/>
          </a:xfrm>
          <a:prstGeom prst="rect">
            <a:avLst/>
          </a:prstGeom>
          <a:noFill/>
          <a:ln>
            <a:noFill/>
          </a:ln>
        </p:spPr>
        <p:txBody>
          <a:bodyPr anchor="ctr"/>
          <a:lstStyle/>
          <a:p>
            <a:pPr algn="ctr">
              <a:lnSpc>
                <a:spcPct val="100000"/>
              </a:lnSpc>
            </a:pPr>
            <a:r>
              <a:rPr lang="it-IT" sz="2800" u="sng" spc="-1" dirty="0">
                <a:solidFill>
                  <a:srgbClr val="C00000"/>
                </a:solidFill>
                <a:latin typeface="Athelas Regular"/>
                <a:cs typeface="Athelas Regular"/>
              </a:rPr>
              <a:t>Report </a:t>
            </a:r>
            <a:r>
              <a:rPr lang="it-IT" sz="2800" u="sng" spc="-1" dirty="0" err="1">
                <a:solidFill>
                  <a:srgbClr val="800000"/>
                </a:solidFill>
                <a:latin typeface="Athelas Regular"/>
                <a:cs typeface="Athelas Regular"/>
              </a:rPr>
              <a:t>Timesheet</a:t>
            </a:r>
            <a:r>
              <a:rPr lang="it-IT" sz="2800" u="sng" spc="-1" dirty="0">
                <a:solidFill>
                  <a:srgbClr val="C00000"/>
                </a:solidFill>
                <a:latin typeface="Athelas Regular"/>
                <a:cs typeface="Athelas Regular"/>
              </a:rPr>
              <a:t> (TS)</a:t>
            </a:r>
          </a:p>
          <a:p>
            <a:pPr algn="ctr">
              <a:lnSpc>
                <a:spcPct val="100000"/>
              </a:lnSpc>
            </a:pPr>
            <a:r>
              <a:rPr lang="it-IT" sz="1600" b="0" strike="noStrike" spc="-1" dirty="0">
                <a:solidFill>
                  <a:srgbClr val="17375E"/>
                </a:solidFill>
                <a:latin typeface="Athelas Regular"/>
                <a:cs typeface="Athelas Regular"/>
              </a:rPr>
              <a:t>(</a:t>
            </a:r>
            <a:r>
              <a:rPr lang="it-IT" sz="1600" spc="-1" dirty="0">
                <a:solidFill>
                  <a:srgbClr val="17375E"/>
                </a:solidFill>
                <a:latin typeface="Athelas Regular"/>
                <a:cs typeface="Athelas Regular"/>
              </a:rPr>
              <a:t>per ogni utente che compila il TS)</a:t>
            </a:r>
            <a:endParaRPr lang="it-IT" sz="1600" b="0" strike="noStrike" spc="-1" dirty="0">
              <a:solidFill>
                <a:srgbClr val="17375E"/>
              </a:solidFill>
              <a:latin typeface="Athelas Regular"/>
              <a:cs typeface="Athelas Regular"/>
            </a:endParaRPr>
          </a:p>
        </p:txBody>
      </p:sp>
      <p:sp>
        <p:nvSpPr>
          <p:cNvPr id="10" name="CustomShape 2"/>
          <p:cNvSpPr/>
          <p:nvPr/>
        </p:nvSpPr>
        <p:spPr>
          <a:xfrm>
            <a:off x="457200" y="1735661"/>
            <a:ext cx="7740047" cy="639000"/>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a:lnSpc>
                <a:spcPct val="100000"/>
              </a:lnSpc>
              <a:spcBef>
                <a:spcPts val="360"/>
              </a:spcBef>
            </a:pPr>
            <a:r>
              <a:rPr lang="en-US" spc="-1" dirty="0">
                <a:solidFill>
                  <a:srgbClr val="000000"/>
                </a:solidFill>
                <a:latin typeface="Cambria" panose="02040503050406030204" pitchFamily="18" charset="0"/>
                <a:ea typeface="Cambria" panose="02040503050406030204" pitchFamily="18" charset="0"/>
              </a:rPr>
              <a:t>Con </a:t>
            </a:r>
            <a:r>
              <a:rPr lang="en-US" spc="-1" dirty="0" err="1">
                <a:solidFill>
                  <a:srgbClr val="000000"/>
                </a:solidFill>
                <a:latin typeface="Cambria" panose="02040503050406030204" pitchFamily="18" charset="0"/>
                <a:ea typeface="Cambria" panose="02040503050406030204" pitchFamily="18" charset="0"/>
              </a:rPr>
              <a:t>il</a:t>
            </a:r>
            <a:r>
              <a:rPr lang="en-US" spc="-1" dirty="0">
                <a:solidFill>
                  <a:srgbClr val="000000"/>
                </a:solidFill>
                <a:latin typeface="Cambria" panose="02040503050406030204" pitchFamily="18" charset="0"/>
                <a:ea typeface="Cambria" panose="02040503050406030204" pitchFamily="18" charset="0"/>
              </a:rPr>
              <a:t> </a:t>
            </a:r>
            <a:r>
              <a:rPr lang="en-US" i="1" spc="-1" dirty="0">
                <a:solidFill>
                  <a:srgbClr val="000000"/>
                </a:solidFill>
                <a:latin typeface="Cambria" panose="02040503050406030204" pitchFamily="18" charset="0"/>
                <a:ea typeface="Cambria" panose="02040503050406030204" pitchFamily="18" charset="0"/>
              </a:rPr>
              <a:t>tab menu</a:t>
            </a:r>
            <a:r>
              <a:rPr lang="en-US" sz="1800" b="0" strike="noStrike" spc="-1" dirty="0">
                <a:solidFill>
                  <a:srgbClr val="000000"/>
                </a:solidFill>
                <a:latin typeface="Cambria" panose="02040503050406030204" pitchFamily="18" charset="0"/>
                <a:ea typeface="Cambria" panose="02040503050406030204" pitchFamily="18" charset="0"/>
              </a:rPr>
              <a:t> “Report Timesheet” </a:t>
            </a:r>
            <a:r>
              <a:rPr lang="en-US" sz="1800" b="0" strike="noStrike" spc="-1" dirty="0" err="1">
                <a:solidFill>
                  <a:srgbClr val="000000"/>
                </a:solidFill>
                <a:latin typeface="Cambria" panose="02040503050406030204" pitchFamily="18" charset="0"/>
                <a:ea typeface="Cambria" panose="02040503050406030204" pitchFamily="18" charset="0"/>
              </a:rPr>
              <a:t>sarà</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possibile</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estrarre</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i</a:t>
            </a:r>
            <a:r>
              <a:rPr lang="en-US" sz="1800" b="0" strike="noStrike" spc="-1" dirty="0">
                <a:solidFill>
                  <a:srgbClr val="000000"/>
                </a:solidFill>
                <a:latin typeface="Cambria" panose="02040503050406030204" pitchFamily="18" charset="0"/>
                <a:ea typeface="Cambria" panose="02040503050406030204" pitchFamily="18" charset="0"/>
              </a:rPr>
              <a:t> report </a:t>
            </a:r>
            <a:r>
              <a:rPr lang="en-US" sz="1800" b="0" strike="noStrike" spc="-1" dirty="0" err="1">
                <a:solidFill>
                  <a:srgbClr val="000000"/>
                </a:solidFill>
                <a:latin typeface="Cambria" panose="02040503050406030204" pitchFamily="18" charset="0"/>
                <a:ea typeface="Cambria" panose="02040503050406030204" pitchFamily="18" charset="0"/>
              </a:rPr>
              <a:t>relativi</a:t>
            </a:r>
            <a:r>
              <a:rPr lang="en-US" sz="1800" b="0" strike="noStrike" spc="-1" dirty="0">
                <a:solidFill>
                  <a:srgbClr val="000000"/>
                </a:solidFill>
                <a:latin typeface="Cambria" panose="02040503050406030204" pitchFamily="18" charset="0"/>
                <a:ea typeface="Cambria" panose="02040503050406030204" pitchFamily="18" charset="0"/>
              </a:rPr>
              <a:t> al timesheet</a:t>
            </a:r>
            <a:endParaRPr lang="en-US" sz="1800" b="0" strike="noStrike" spc="-1" dirty="0">
              <a:latin typeface="Cambria" panose="02040503050406030204" pitchFamily="18" charset="0"/>
              <a:ea typeface="Cambria" panose="02040503050406030204" pitchFamily="18" charset="0"/>
            </a:endParaRPr>
          </a:p>
        </p:txBody>
      </p:sp>
      <p:sp>
        <p:nvSpPr>
          <p:cNvPr id="11" name="CasellaDiTesto 10"/>
          <p:cNvSpPr txBox="1"/>
          <p:nvPr/>
        </p:nvSpPr>
        <p:spPr>
          <a:xfrm>
            <a:off x="372219" y="6415013"/>
            <a:ext cx="3607278" cy="276999"/>
          </a:xfrm>
          <a:prstGeom prst="rect">
            <a:avLst/>
          </a:prstGeom>
          <a:noFill/>
        </p:spPr>
        <p:txBody>
          <a:bodyPr wrap="none" rtlCol="0">
            <a:spAutoFit/>
          </a:bodyPr>
          <a:lstStyle/>
          <a:p>
            <a:r>
              <a:rPr lang="it-IT" sz="1200" i="1" dirty="0"/>
              <a:t>* </a:t>
            </a:r>
            <a:r>
              <a:rPr lang="it-IT" sz="1200" i="1" u="sng" dirty="0" err="1"/>
              <a:t>Vd</a:t>
            </a:r>
            <a:r>
              <a:rPr lang="it-IT" sz="1200" i="1" u="sng" dirty="0"/>
              <a:t>. Legenda Report </a:t>
            </a:r>
            <a:r>
              <a:rPr lang="it-IT" sz="1200" i="1" u="sng" dirty="0" err="1"/>
              <a:t>Timesheet</a:t>
            </a:r>
            <a:r>
              <a:rPr lang="it-IT" sz="1200" i="1" u="sng" dirty="0"/>
              <a:t> nella diapo che segue </a:t>
            </a:r>
          </a:p>
        </p:txBody>
      </p:sp>
      <p:grpSp>
        <p:nvGrpSpPr>
          <p:cNvPr id="20" name="Gruppo 19"/>
          <p:cNvGrpSpPr/>
          <p:nvPr/>
        </p:nvGrpSpPr>
        <p:grpSpPr>
          <a:xfrm>
            <a:off x="183444" y="3090223"/>
            <a:ext cx="8729342" cy="2866682"/>
            <a:chOff x="317077" y="3033401"/>
            <a:chExt cx="8595709" cy="2730512"/>
          </a:xfrm>
        </p:grpSpPr>
        <p:pic>
          <p:nvPicPr>
            <p:cNvPr id="12" name="Immagine 11" descr="Schermata 2021-05-18 alle 15.19.5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6575" y="3033401"/>
              <a:ext cx="8376211" cy="2730512"/>
            </a:xfrm>
            <a:prstGeom prst="rect">
              <a:avLst/>
            </a:prstGeom>
          </p:spPr>
        </p:pic>
        <p:sp>
          <p:nvSpPr>
            <p:cNvPr id="13" name="CasellaDiTesto 12"/>
            <p:cNvSpPr txBox="1"/>
            <p:nvPr/>
          </p:nvSpPr>
          <p:spPr>
            <a:xfrm>
              <a:off x="6629258" y="3621193"/>
              <a:ext cx="1449039" cy="397024"/>
            </a:xfrm>
            <a:prstGeom prst="rect">
              <a:avLst/>
            </a:prstGeom>
            <a:solidFill>
              <a:srgbClr val="FFFF00">
                <a:alpha val="47000"/>
              </a:srgbClr>
            </a:solidFill>
          </p:spPr>
          <p:txBody>
            <a:bodyPr wrap="square" rtlCol="0">
              <a:spAutoFit/>
            </a:bodyPr>
            <a:lstStyle/>
            <a:p>
              <a:r>
                <a:rPr lang="it-IT" sz="1200" dirty="0"/>
                <a:t>Selezionare il report desiderato*</a:t>
              </a:r>
            </a:p>
          </p:txBody>
        </p:sp>
        <p:cxnSp>
          <p:nvCxnSpPr>
            <p:cNvPr id="17" name="Connettore 2 16"/>
            <p:cNvCxnSpPr/>
            <p:nvPr/>
          </p:nvCxnSpPr>
          <p:spPr>
            <a:xfrm>
              <a:off x="317077" y="3409849"/>
              <a:ext cx="424432" cy="176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Connettore 2 18"/>
            <p:cNvCxnSpPr/>
            <p:nvPr/>
          </p:nvCxnSpPr>
          <p:spPr>
            <a:xfrm flipH="1">
              <a:off x="6295491" y="4082858"/>
              <a:ext cx="333767" cy="183926"/>
            </a:xfrm>
            <a:prstGeom prst="straightConnector1">
              <a:avLst/>
            </a:prstGeom>
            <a:ln>
              <a:solidFill>
                <a:srgbClr val="800000"/>
              </a:solidFill>
              <a:tailEnd type="arrow"/>
            </a:ln>
          </p:spPr>
          <p:style>
            <a:lnRef idx="2">
              <a:schemeClr val="accent1"/>
            </a:lnRef>
            <a:fillRef idx="0">
              <a:schemeClr val="accent1"/>
            </a:fillRef>
            <a:effectRef idx="1">
              <a:schemeClr val="accent1"/>
            </a:effectRef>
            <a:fontRef idx="minor">
              <a:schemeClr val="tx1"/>
            </a:fontRef>
          </p:style>
        </p:cxnSp>
      </p:grpSp>
      <p:sp>
        <p:nvSpPr>
          <p:cNvPr id="2" name="CasellaDiTesto 1"/>
          <p:cNvSpPr txBox="1"/>
          <p:nvPr/>
        </p:nvSpPr>
        <p:spPr>
          <a:xfrm>
            <a:off x="4632476" y="6325810"/>
            <a:ext cx="184666" cy="369332"/>
          </a:xfrm>
          <a:prstGeom prst="rect">
            <a:avLst/>
          </a:prstGeom>
          <a:noFill/>
        </p:spPr>
        <p:txBody>
          <a:bodyPr wrap="none" rtlCol="0">
            <a:spAutoFit/>
          </a:bodyPr>
          <a:lstStyle/>
          <a:p>
            <a:endParaRPr lang="it-IT" dirty="0"/>
          </a:p>
        </p:txBody>
      </p:sp>
      <p:pic>
        <p:nvPicPr>
          <p:cNvPr id="16" name="Immagine 15" descr="Schermata 2021-06-17 alle 11.23.09.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 y="5571672"/>
            <a:ext cx="3086705" cy="499048"/>
          </a:xfrm>
          <a:prstGeom prst="rect">
            <a:avLst/>
          </a:prstGeom>
        </p:spPr>
      </p:pic>
      <p:sp>
        <p:nvSpPr>
          <p:cNvPr id="18" name="CasellaDiTesto 17"/>
          <p:cNvSpPr txBox="1"/>
          <p:nvPr/>
        </p:nvSpPr>
        <p:spPr>
          <a:xfrm>
            <a:off x="3580190" y="5637572"/>
            <a:ext cx="5116285" cy="400110"/>
          </a:xfrm>
          <a:prstGeom prst="rect">
            <a:avLst/>
          </a:prstGeom>
          <a:noFill/>
        </p:spPr>
        <p:txBody>
          <a:bodyPr wrap="square" rtlCol="0">
            <a:spAutoFit/>
          </a:bodyPr>
          <a:lstStyle/>
          <a:p>
            <a:pPr algn="just"/>
            <a:r>
              <a:rPr lang="en-US" sz="1000" spc="-1" dirty="0" err="1">
                <a:solidFill>
                  <a:srgbClr val="17375E"/>
                </a:solidFill>
                <a:latin typeface="Cambria" panose="02040503050406030204" pitchFamily="18" charset="0"/>
                <a:ea typeface="Cambria" panose="02040503050406030204" pitchFamily="18" charset="0"/>
              </a:rPr>
              <a:t>Mostra</a:t>
            </a:r>
            <a:r>
              <a:rPr lang="en-US" sz="1000" spc="-1" dirty="0">
                <a:solidFill>
                  <a:srgbClr val="17375E"/>
                </a:solidFill>
                <a:latin typeface="Cambria" panose="02040503050406030204" pitchFamily="18" charset="0"/>
                <a:ea typeface="Cambria" panose="02040503050406030204" pitchFamily="18" charset="0"/>
              </a:rPr>
              <a:t> solo ore </a:t>
            </a:r>
            <a:r>
              <a:rPr lang="en-US" sz="1000" spc="-1" dirty="0" err="1">
                <a:solidFill>
                  <a:srgbClr val="17375E"/>
                </a:solidFill>
                <a:latin typeface="Cambria" panose="02040503050406030204" pitchFamily="18" charset="0"/>
                <a:ea typeface="Cambria" panose="02040503050406030204" pitchFamily="18" charset="0"/>
              </a:rPr>
              <a:t>approvate</a:t>
            </a:r>
            <a:r>
              <a:rPr lang="en-US" sz="1000" spc="-1" dirty="0">
                <a:solidFill>
                  <a:srgbClr val="17375E"/>
                </a:solidFill>
                <a:latin typeface="Cambria" panose="02040503050406030204" pitchFamily="18" charset="0"/>
                <a:ea typeface="Cambria" panose="02040503050406030204" pitchFamily="18" charset="0"/>
              </a:rPr>
              <a:t>/</a:t>
            </a:r>
            <a:r>
              <a:rPr lang="en-US" sz="1000" spc="-1" dirty="0" err="1">
                <a:solidFill>
                  <a:srgbClr val="17375E"/>
                </a:solidFill>
                <a:latin typeface="Cambria" panose="02040503050406030204" pitchFamily="18" charset="0"/>
                <a:ea typeface="Cambria" panose="02040503050406030204" pitchFamily="18" charset="0"/>
              </a:rPr>
              <a:t>rendicontate</a:t>
            </a:r>
            <a:r>
              <a:rPr lang="en-US" sz="1000" spc="-1" dirty="0">
                <a:solidFill>
                  <a:srgbClr val="17375E"/>
                </a:solidFill>
                <a:latin typeface="Cambria" panose="02040503050406030204" pitchFamily="18" charset="0"/>
                <a:ea typeface="Cambria" panose="02040503050406030204" pitchFamily="18" charset="0"/>
              </a:rPr>
              <a:t>: </a:t>
            </a:r>
            <a:r>
              <a:rPr lang="en-US" sz="1000" spc="-1" dirty="0" err="1">
                <a:solidFill>
                  <a:srgbClr val="17375E"/>
                </a:solidFill>
                <a:latin typeface="Cambria" panose="02040503050406030204" pitchFamily="18" charset="0"/>
                <a:ea typeface="Cambria" panose="02040503050406030204" pitchFamily="18" charset="0"/>
              </a:rPr>
              <a:t>agevola</a:t>
            </a:r>
            <a:r>
              <a:rPr lang="en-US" sz="1000" spc="-1" dirty="0">
                <a:solidFill>
                  <a:srgbClr val="17375E"/>
                </a:solidFill>
                <a:latin typeface="Cambria" panose="02040503050406030204" pitchFamily="18" charset="0"/>
                <a:ea typeface="Cambria" panose="02040503050406030204" pitchFamily="18" charset="0"/>
              </a:rPr>
              <a:t> la </a:t>
            </a:r>
            <a:r>
              <a:rPr lang="en-US" sz="1000" spc="-1" dirty="0" err="1">
                <a:solidFill>
                  <a:srgbClr val="17375E"/>
                </a:solidFill>
                <a:latin typeface="Cambria" panose="02040503050406030204" pitchFamily="18" charset="0"/>
                <a:ea typeface="Cambria" panose="02040503050406030204" pitchFamily="18" charset="0"/>
              </a:rPr>
              <a:t>lettura</a:t>
            </a:r>
            <a:r>
              <a:rPr lang="en-US" sz="1000" spc="-1" dirty="0">
                <a:solidFill>
                  <a:srgbClr val="17375E"/>
                </a:solidFill>
                <a:latin typeface="Cambria" panose="02040503050406030204" pitchFamily="18" charset="0"/>
                <a:ea typeface="Cambria" panose="02040503050406030204" pitchFamily="18" charset="0"/>
              </a:rPr>
              <a:t> del report in </a:t>
            </a:r>
            <a:r>
              <a:rPr lang="en-US" sz="1000" spc="-1" dirty="0" err="1">
                <a:solidFill>
                  <a:srgbClr val="17375E"/>
                </a:solidFill>
                <a:latin typeface="Cambria" panose="02040503050406030204" pitchFamily="18" charset="0"/>
                <a:ea typeface="Cambria" panose="02040503050406030204" pitchFamily="18" charset="0"/>
              </a:rPr>
              <a:t>modo</a:t>
            </a:r>
            <a:r>
              <a:rPr lang="en-US" sz="1000" spc="-1" dirty="0">
                <a:solidFill>
                  <a:srgbClr val="17375E"/>
                </a:solidFill>
                <a:latin typeface="Cambria" panose="02040503050406030204" pitchFamily="18" charset="0"/>
                <a:ea typeface="Cambria" panose="02040503050406030204" pitchFamily="18" charset="0"/>
              </a:rPr>
              <a:t> da </a:t>
            </a:r>
            <a:r>
              <a:rPr lang="en-US" sz="1000" spc="-1" dirty="0" err="1">
                <a:solidFill>
                  <a:srgbClr val="17375E"/>
                </a:solidFill>
                <a:latin typeface="Cambria" panose="02040503050406030204" pitchFamily="18" charset="0"/>
                <a:ea typeface="Cambria" panose="02040503050406030204" pitchFamily="18" charset="0"/>
              </a:rPr>
              <a:t>monitorare</a:t>
            </a:r>
            <a:r>
              <a:rPr lang="en-US" sz="1000" spc="-1" dirty="0">
                <a:solidFill>
                  <a:srgbClr val="17375E"/>
                </a:solidFill>
                <a:latin typeface="Cambria" panose="02040503050406030204" pitchFamily="18" charset="0"/>
                <a:ea typeface="Cambria" panose="02040503050406030204" pitchFamily="18" charset="0"/>
              </a:rPr>
              <a:t> le ore consolidate</a:t>
            </a:r>
            <a:endParaRPr lang="it-IT" sz="1000" dirty="0">
              <a:solidFill>
                <a:srgbClr val="17375E"/>
              </a:solidFill>
            </a:endParaRPr>
          </a:p>
        </p:txBody>
      </p:sp>
    </p:spTree>
    <p:extLst>
      <p:ext uri="{BB962C8B-B14F-4D97-AF65-F5344CB8AC3E}">
        <p14:creationId xmlns:p14="http://schemas.microsoft.com/office/powerpoint/2010/main" val="684918081"/>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3" name="AutoShape 1" descr="save image"/>
          <p:cNvSpPr>
            <a:spLocks noChangeAspect="1" noChangeArrowheads="1"/>
          </p:cNvSpPr>
          <p:nvPr/>
        </p:nvSpPr>
        <p:spPr bwMode="auto">
          <a:xfrm>
            <a:off x="1415562" y="294542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 name="CasellaDiTesto 7"/>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9" name="Immagine 8" descr="Schermata 2020-12-08 alle 12.50.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56" y="79512"/>
            <a:ext cx="1221313" cy="1110285"/>
          </a:xfrm>
          <a:prstGeom prst="rect">
            <a:avLst/>
          </a:prstGeom>
        </p:spPr>
      </p:pic>
      <p:pic>
        <p:nvPicPr>
          <p:cNvPr id="10" name="Immagine 6"/>
          <p:cNvPicPr/>
          <p:nvPr/>
        </p:nvPicPr>
        <p:blipFill>
          <a:blip r:embed="rId4"/>
          <a:stretch/>
        </p:blipFill>
        <p:spPr>
          <a:xfrm>
            <a:off x="7018356" y="71588"/>
            <a:ext cx="1044429" cy="950760"/>
          </a:xfrm>
          <a:prstGeom prst="rect">
            <a:avLst/>
          </a:prstGeom>
          <a:ln>
            <a:noFill/>
          </a:ln>
        </p:spPr>
      </p:pic>
      <p:sp>
        <p:nvSpPr>
          <p:cNvPr id="11" name="TextShape 3"/>
          <p:cNvSpPr txBox="1"/>
          <p:nvPr/>
        </p:nvSpPr>
        <p:spPr>
          <a:xfrm>
            <a:off x="1261069" y="216514"/>
            <a:ext cx="5757287" cy="836280"/>
          </a:xfrm>
          <a:prstGeom prst="rect">
            <a:avLst/>
          </a:prstGeom>
          <a:noFill/>
          <a:ln>
            <a:noFill/>
          </a:ln>
        </p:spPr>
        <p:txBody>
          <a:bodyPr anchor="ctr"/>
          <a:lstStyle/>
          <a:p>
            <a:pPr algn="ctr"/>
            <a:r>
              <a:rPr lang="it-IT" sz="2400" u="sng" spc="-1" dirty="0">
                <a:solidFill>
                  <a:schemeClr val="tx2">
                    <a:lumMod val="75000"/>
                  </a:schemeClr>
                </a:solidFill>
                <a:latin typeface="Athelas Regular"/>
                <a:cs typeface="Athelas Regular"/>
              </a:rPr>
              <a:t>* Legenda </a:t>
            </a:r>
            <a:r>
              <a:rPr lang="it-IT" sz="2400" u="sng" spc="-1" dirty="0">
                <a:solidFill>
                  <a:srgbClr val="FF0000"/>
                </a:solidFill>
                <a:latin typeface="Athelas Regular"/>
                <a:cs typeface="Athelas Regular"/>
              </a:rPr>
              <a:t>Report Timesheet </a:t>
            </a:r>
          </a:p>
        </p:txBody>
      </p:sp>
      <p:graphicFrame>
        <p:nvGraphicFramePr>
          <p:cNvPr id="6" name="Tabella 5"/>
          <p:cNvGraphicFramePr>
            <a:graphicFrameLocks noGrp="1"/>
          </p:cNvGraphicFramePr>
          <p:nvPr>
            <p:extLst>
              <p:ext uri="{D42A27DB-BD31-4B8C-83A1-F6EECF244321}">
                <p14:modId xmlns:p14="http://schemas.microsoft.com/office/powerpoint/2010/main" val="169484231"/>
              </p:ext>
            </p:extLst>
          </p:nvPr>
        </p:nvGraphicFramePr>
        <p:xfrm>
          <a:off x="682190" y="1575586"/>
          <a:ext cx="7538021" cy="4179908"/>
        </p:xfrm>
        <a:graphic>
          <a:graphicData uri="http://schemas.openxmlformats.org/drawingml/2006/table">
            <a:tbl>
              <a:tblPr firstRow="1" bandRow="1">
                <a:tableStyleId>{5C22544A-7EE6-4342-B048-85BDC9FD1C3A}</a:tableStyleId>
              </a:tblPr>
              <a:tblGrid>
                <a:gridCol w="1925578">
                  <a:extLst>
                    <a:ext uri="{9D8B030D-6E8A-4147-A177-3AD203B41FA5}">
                      <a16:colId xmlns="" xmlns:a16="http://schemas.microsoft.com/office/drawing/2014/main" val="33753293"/>
                    </a:ext>
                  </a:extLst>
                </a:gridCol>
                <a:gridCol w="5612443">
                  <a:extLst>
                    <a:ext uri="{9D8B030D-6E8A-4147-A177-3AD203B41FA5}">
                      <a16:colId xmlns="" xmlns:a16="http://schemas.microsoft.com/office/drawing/2014/main" val="1231345354"/>
                    </a:ext>
                  </a:extLst>
                </a:gridCol>
              </a:tblGrid>
              <a:tr h="388124">
                <a:tc>
                  <a:txBody>
                    <a:bodyPr/>
                    <a:lstStyle/>
                    <a:p>
                      <a:r>
                        <a:rPr lang="it-IT" dirty="0"/>
                        <a:t>Nome report</a:t>
                      </a:r>
                    </a:p>
                  </a:txBody>
                  <a:tcPr/>
                </a:tc>
                <a:tc>
                  <a:txBody>
                    <a:bodyPr/>
                    <a:lstStyle/>
                    <a:p>
                      <a:pPr algn="ctr"/>
                      <a:r>
                        <a:rPr lang="it-IT" dirty="0"/>
                        <a:t>Descrizione</a:t>
                      </a:r>
                    </a:p>
                  </a:txBody>
                  <a:tcPr/>
                </a:tc>
                <a:extLst>
                  <a:ext uri="{0D108BD9-81ED-4DB2-BD59-A6C34878D82A}">
                    <a16:rowId xmlns="" xmlns:a16="http://schemas.microsoft.com/office/drawing/2014/main" val="3331441056"/>
                  </a:ext>
                </a:extLst>
              </a:tr>
              <a:tr h="681350">
                <a:tc>
                  <a:txBody>
                    <a:bodyPr/>
                    <a:lstStyle/>
                    <a:p>
                      <a:r>
                        <a:rPr lang="it-IT" sz="1400" dirty="0"/>
                        <a:t>Report Timesheet Sintesi RU</a:t>
                      </a: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it-IT" sz="1400" dirty="0"/>
                        <a:t>Permette la stampa PDF del</a:t>
                      </a:r>
                      <a:r>
                        <a:rPr lang="it-IT" sz="1400" u="sng" dirty="0"/>
                        <a:t> </a:t>
                      </a:r>
                      <a:r>
                        <a:rPr lang="it-IT" sz="1400" b="1" u="sng" dirty="0" err="1"/>
                        <a:t>timesheet</a:t>
                      </a:r>
                      <a:r>
                        <a:rPr lang="it-IT" sz="1400" b="1" u="sng" dirty="0"/>
                        <a:t> annuale</a:t>
                      </a:r>
                      <a:r>
                        <a:rPr lang="it-IT" sz="1400" b="1" u="none" dirty="0">
                          <a:solidFill>
                            <a:srgbClr val="FF0000"/>
                          </a:solidFill>
                        </a:rPr>
                        <a:t> </a:t>
                      </a:r>
                      <a:r>
                        <a:rPr lang="it-IT" sz="1400" b="1" u="sng" dirty="0">
                          <a:solidFill>
                            <a:srgbClr val="FF0000"/>
                          </a:solidFill>
                        </a:rPr>
                        <a:t>integrato</a:t>
                      </a:r>
                      <a:r>
                        <a:rPr lang="it-IT" sz="1400" b="1" dirty="0">
                          <a:solidFill>
                            <a:srgbClr val="FF0000"/>
                          </a:solidFill>
                        </a:rPr>
                        <a:t> </a:t>
                      </a:r>
                      <a:r>
                        <a:rPr lang="it-IT" sz="1400" dirty="0"/>
                        <a:t>dei</a:t>
                      </a:r>
                      <a:r>
                        <a:rPr lang="it-IT" sz="1400" baseline="0" dirty="0"/>
                        <a:t> componenti del gruppo di ricerca del progetto coordinato, riporta il logo </a:t>
                      </a:r>
                      <a:r>
                        <a:rPr lang="it-IT" sz="1400" baseline="0" dirty="0" err="1"/>
                        <a:t>Unina</a:t>
                      </a:r>
                      <a:r>
                        <a:rPr lang="it-IT" sz="1400" baseline="0" dirty="0"/>
                        <a:t> </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it-IT" sz="1400" dirty="0"/>
                    </a:p>
                  </a:txBody>
                  <a:tcPr/>
                </a:tc>
                <a:extLst>
                  <a:ext uri="{0D108BD9-81ED-4DB2-BD59-A6C34878D82A}">
                    <a16:rowId xmlns="" xmlns:a16="http://schemas.microsoft.com/office/drawing/2014/main" val="822358768"/>
                  </a:ext>
                </a:extLst>
              </a:tr>
              <a:tr h="67407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400" dirty="0"/>
                        <a:t>Report Timesheet Sintesi RU Mensile</a:t>
                      </a:r>
                    </a:p>
                    <a:p>
                      <a:pPr marL="0" marR="0" lvl="0" indent="0" algn="l" defTabSz="457200" rtl="0" eaLnBrk="1" fontAlgn="auto" latinLnBrk="0" hangingPunct="1">
                        <a:lnSpc>
                          <a:spcPct val="100000"/>
                        </a:lnSpc>
                        <a:spcBef>
                          <a:spcPts val="0"/>
                        </a:spcBef>
                        <a:spcAft>
                          <a:spcPts val="0"/>
                        </a:spcAft>
                        <a:buClrTx/>
                        <a:buSzTx/>
                        <a:buFontTx/>
                        <a:buNone/>
                        <a:tabLst/>
                        <a:defRPr/>
                      </a:pPr>
                      <a:endParaRPr lang="it-IT" sz="1400" dirty="0"/>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it-IT" sz="1400" dirty="0"/>
                        <a:t>Permette la stampa PDF del </a:t>
                      </a:r>
                      <a:r>
                        <a:rPr lang="it-IT" sz="1400" b="1" u="sng" dirty="0" err="1"/>
                        <a:t>timesheet</a:t>
                      </a:r>
                      <a:r>
                        <a:rPr lang="it-IT" sz="1400" b="1" u="sng" dirty="0"/>
                        <a:t> mensile</a:t>
                      </a:r>
                      <a:r>
                        <a:rPr lang="it-IT" sz="1400" dirty="0"/>
                        <a:t> </a:t>
                      </a:r>
                      <a:r>
                        <a:rPr lang="it-IT" sz="1400" b="1" u="sng" dirty="0">
                          <a:solidFill>
                            <a:srgbClr val="FF0000"/>
                          </a:solidFill>
                        </a:rPr>
                        <a:t>integrato </a:t>
                      </a:r>
                      <a:r>
                        <a:rPr lang="it-IT" sz="1400" dirty="0"/>
                        <a:t>dei</a:t>
                      </a:r>
                      <a:r>
                        <a:rPr lang="it-IT" sz="1400" baseline="0" dirty="0"/>
                        <a:t> componenti del gruppo di ricerca del progetto coordinato, riporta il logo </a:t>
                      </a:r>
                      <a:r>
                        <a:rPr lang="it-IT" sz="1400" baseline="0" dirty="0" err="1"/>
                        <a:t>Unina</a:t>
                      </a:r>
                      <a:r>
                        <a:rPr lang="it-IT" sz="1400" baseline="0" dirty="0"/>
                        <a:t> </a:t>
                      </a:r>
                      <a:endParaRPr lang="it-IT" sz="1400" dirty="0"/>
                    </a:p>
                    <a:p>
                      <a:pPr algn="just"/>
                      <a:endParaRPr lang="it-IT" sz="1400" dirty="0"/>
                    </a:p>
                  </a:txBody>
                  <a:tcPr/>
                </a:tc>
                <a:extLst>
                  <a:ext uri="{0D108BD9-81ED-4DB2-BD59-A6C34878D82A}">
                    <a16:rowId xmlns="" xmlns:a16="http://schemas.microsoft.com/office/drawing/2014/main" val="722270985"/>
                  </a:ext>
                </a:extLst>
              </a:tr>
              <a:tr h="77624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400" dirty="0"/>
                        <a:t>Report Timesheet Sintesi </a:t>
                      </a:r>
                      <a:r>
                        <a:rPr lang="it-IT" sz="1400" dirty="0" err="1"/>
                        <a:t>Plurimensile</a:t>
                      </a:r>
                      <a:r>
                        <a:rPr lang="it-IT" sz="1400" dirty="0"/>
                        <a:t> PON</a:t>
                      </a: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it-IT" sz="1400" dirty="0"/>
                        <a:t>Permette la stampa </a:t>
                      </a:r>
                      <a:r>
                        <a:rPr lang="it-IT" sz="1400" dirty="0" err="1"/>
                        <a:t>xls</a:t>
                      </a:r>
                      <a:r>
                        <a:rPr lang="it-IT" sz="1400" dirty="0"/>
                        <a:t> del </a:t>
                      </a:r>
                      <a:r>
                        <a:rPr lang="it-IT" sz="1400" dirty="0" err="1"/>
                        <a:t>timesheet</a:t>
                      </a:r>
                      <a:r>
                        <a:rPr lang="it-IT" sz="1400" dirty="0"/>
                        <a:t> </a:t>
                      </a:r>
                      <a:r>
                        <a:rPr lang="it-IT" sz="1400" u="sng" dirty="0"/>
                        <a:t>fino</a:t>
                      </a:r>
                      <a:r>
                        <a:rPr lang="it-IT" sz="1400" u="sng" baseline="0" dirty="0"/>
                        <a:t> a 18 mesi consecutivi</a:t>
                      </a:r>
                      <a:r>
                        <a:rPr lang="it-IT" sz="1400" dirty="0"/>
                        <a:t> dei</a:t>
                      </a:r>
                      <a:r>
                        <a:rPr lang="it-IT" sz="1400" baseline="0" dirty="0"/>
                        <a:t> componenti del gruppo di ricerca del progetto coordinato secondo il modello PON, riporta il logo </a:t>
                      </a:r>
                      <a:r>
                        <a:rPr lang="it-IT" sz="1400" baseline="0" dirty="0" err="1"/>
                        <a:t>Unina</a:t>
                      </a:r>
                      <a:r>
                        <a:rPr lang="it-IT" sz="1400" baseline="0" dirty="0"/>
                        <a:t> e i loghi PON</a:t>
                      </a:r>
                      <a:endParaRPr lang="it-IT" sz="1400" dirty="0"/>
                    </a:p>
                  </a:txBody>
                  <a:tcPr/>
                </a:tc>
                <a:extLst>
                  <a:ext uri="{0D108BD9-81ED-4DB2-BD59-A6C34878D82A}">
                    <a16:rowId xmlns="" xmlns:a16="http://schemas.microsoft.com/office/drawing/2014/main" val="3078892290"/>
                  </a:ext>
                </a:extLst>
              </a:tr>
              <a:tr h="77624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400" dirty="0">
                          <a:solidFill>
                            <a:srgbClr val="000000"/>
                          </a:solidFill>
                        </a:rPr>
                        <a:t>Report </a:t>
                      </a:r>
                      <a:r>
                        <a:rPr lang="it-IT" sz="1400" dirty="0" err="1">
                          <a:solidFill>
                            <a:srgbClr val="000000"/>
                          </a:solidFill>
                        </a:rPr>
                        <a:t>Timesheet</a:t>
                      </a:r>
                      <a:r>
                        <a:rPr lang="it-IT" sz="1400" dirty="0">
                          <a:solidFill>
                            <a:srgbClr val="000000"/>
                          </a:solidFill>
                        </a:rPr>
                        <a:t> Sintesi </a:t>
                      </a:r>
                      <a:r>
                        <a:rPr lang="it-IT" sz="1400" dirty="0" err="1">
                          <a:solidFill>
                            <a:srgbClr val="000000"/>
                          </a:solidFill>
                        </a:rPr>
                        <a:t>Plurimensile</a:t>
                      </a:r>
                      <a:r>
                        <a:rPr lang="it-IT" sz="1400" dirty="0">
                          <a:solidFill>
                            <a:srgbClr val="000000"/>
                          </a:solidFill>
                        </a:rPr>
                        <a:t> ALTRI BANDI</a:t>
                      </a: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it-IT" sz="1400" dirty="0">
                          <a:solidFill>
                            <a:srgbClr val="000000"/>
                          </a:solidFill>
                        </a:rPr>
                        <a:t>Permette la stampa </a:t>
                      </a:r>
                      <a:r>
                        <a:rPr lang="it-IT" sz="1400" dirty="0" err="1">
                          <a:solidFill>
                            <a:srgbClr val="000000"/>
                          </a:solidFill>
                        </a:rPr>
                        <a:t>xls</a:t>
                      </a:r>
                      <a:r>
                        <a:rPr lang="it-IT" sz="1400" baseline="0" dirty="0">
                          <a:solidFill>
                            <a:srgbClr val="000000"/>
                          </a:solidFill>
                        </a:rPr>
                        <a:t> </a:t>
                      </a:r>
                      <a:r>
                        <a:rPr lang="it-IT" sz="1400" dirty="0">
                          <a:solidFill>
                            <a:srgbClr val="000000"/>
                          </a:solidFill>
                        </a:rPr>
                        <a:t>del </a:t>
                      </a:r>
                      <a:r>
                        <a:rPr lang="it-IT" sz="1400" dirty="0" err="1">
                          <a:solidFill>
                            <a:srgbClr val="000000"/>
                          </a:solidFill>
                        </a:rPr>
                        <a:t>timesheet</a:t>
                      </a:r>
                      <a:r>
                        <a:rPr lang="it-IT" sz="1400" dirty="0">
                          <a:solidFill>
                            <a:srgbClr val="000000"/>
                          </a:solidFill>
                        </a:rPr>
                        <a:t> </a:t>
                      </a:r>
                      <a:r>
                        <a:rPr lang="it-IT" sz="1400" u="sng" dirty="0">
                          <a:solidFill>
                            <a:srgbClr val="000000"/>
                          </a:solidFill>
                        </a:rPr>
                        <a:t>fino</a:t>
                      </a:r>
                      <a:r>
                        <a:rPr lang="it-IT" sz="1400" u="sng" baseline="0" dirty="0">
                          <a:solidFill>
                            <a:srgbClr val="000000"/>
                          </a:solidFill>
                        </a:rPr>
                        <a:t> a 18 mesi consecutivi </a:t>
                      </a:r>
                      <a:r>
                        <a:rPr lang="it-IT" sz="1400" dirty="0">
                          <a:solidFill>
                            <a:srgbClr val="000000"/>
                          </a:solidFill>
                        </a:rPr>
                        <a:t>dei</a:t>
                      </a:r>
                      <a:r>
                        <a:rPr lang="it-IT" sz="1400" baseline="0" dirty="0">
                          <a:solidFill>
                            <a:srgbClr val="000000"/>
                          </a:solidFill>
                        </a:rPr>
                        <a:t> componenti del gruppo di ricerca del progetto coordinato con logo </a:t>
                      </a:r>
                      <a:r>
                        <a:rPr lang="it-IT" sz="1400" baseline="0" dirty="0" err="1">
                          <a:solidFill>
                            <a:srgbClr val="000000"/>
                          </a:solidFill>
                        </a:rPr>
                        <a:t>Unina</a:t>
                      </a:r>
                      <a:r>
                        <a:rPr lang="it-IT" sz="1400" baseline="0" dirty="0">
                          <a:solidFill>
                            <a:srgbClr val="000000"/>
                          </a:solidFill>
                        </a:rPr>
                        <a:t>, il formato </a:t>
                      </a:r>
                      <a:r>
                        <a:rPr lang="it-IT" sz="1400" baseline="0" dirty="0" err="1">
                          <a:solidFill>
                            <a:srgbClr val="000000"/>
                          </a:solidFill>
                        </a:rPr>
                        <a:t>excel</a:t>
                      </a:r>
                      <a:r>
                        <a:rPr lang="it-IT" sz="1400" baseline="0" dirty="0">
                          <a:solidFill>
                            <a:srgbClr val="000000"/>
                          </a:solidFill>
                        </a:rPr>
                        <a:t> permette di inserire il logo del rispettivo Ente finanziatore</a:t>
                      </a:r>
                      <a:endParaRPr lang="it-IT" sz="1400" dirty="0">
                        <a:solidFill>
                          <a:srgbClr val="000000"/>
                        </a:solidFill>
                      </a:endParaRPr>
                    </a:p>
                  </a:txBody>
                  <a:tcPr/>
                </a:tc>
                <a:extLst>
                  <a:ext uri="{0D108BD9-81ED-4DB2-BD59-A6C34878D82A}">
                    <a16:rowId xmlns="" xmlns:a16="http://schemas.microsoft.com/office/drawing/2014/main" val="1194479075"/>
                  </a:ext>
                </a:extLst>
              </a:tr>
              <a:tr h="77624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400" dirty="0"/>
                        <a:t>Report </a:t>
                      </a:r>
                      <a:r>
                        <a:rPr lang="it-IT" sz="1400" dirty="0" err="1"/>
                        <a:t>Timesheet</a:t>
                      </a:r>
                      <a:r>
                        <a:rPr lang="it-IT" sz="1400" dirty="0"/>
                        <a:t> Sintesi </a:t>
                      </a:r>
                      <a:r>
                        <a:rPr lang="it-IT" sz="1400" dirty="0" err="1"/>
                        <a:t>Plurimensile</a:t>
                      </a:r>
                      <a:r>
                        <a:rPr lang="it-IT" sz="1400" dirty="0"/>
                        <a:t> POR </a:t>
                      </a:r>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it-IT" sz="1400" dirty="0"/>
                        <a:t>Permette la stampa </a:t>
                      </a:r>
                      <a:r>
                        <a:rPr lang="it-IT" sz="1400" baseline="0" dirty="0" err="1"/>
                        <a:t>xls</a:t>
                      </a:r>
                      <a:r>
                        <a:rPr lang="it-IT" sz="1400" baseline="0" dirty="0"/>
                        <a:t> </a:t>
                      </a:r>
                      <a:r>
                        <a:rPr lang="it-IT" sz="1400" dirty="0"/>
                        <a:t>del </a:t>
                      </a:r>
                      <a:r>
                        <a:rPr lang="it-IT" sz="1400" dirty="0" err="1"/>
                        <a:t>timesheet</a:t>
                      </a:r>
                      <a:r>
                        <a:rPr lang="it-IT" sz="1400" dirty="0"/>
                        <a:t> </a:t>
                      </a:r>
                      <a:r>
                        <a:rPr lang="it-IT" sz="1400" u="sng" dirty="0"/>
                        <a:t>fino</a:t>
                      </a:r>
                      <a:r>
                        <a:rPr lang="it-IT" sz="1400" u="sng" baseline="0" dirty="0"/>
                        <a:t> a 18 mesi consecutivi</a:t>
                      </a:r>
                      <a:r>
                        <a:rPr lang="it-IT" sz="1400" u="none" baseline="0" dirty="0"/>
                        <a:t> </a:t>
                      </a:r>
                      <a:r>
                        <a:rPr lang="it-IT" sz="1400" dirty="0"/>
                        <a:t>dei</a:t>
                      </a:r>
                      <a:r>
                        <a:rPr lang="it-IT" sz="1400" baseline="0" dirty="0"/>
                        <a:t> componenti del gruppo di ricerca del progetto coordinato secondo il modello POR, riporta il logo </a:t>
                      </a:r>
                      <a:r>
                        <a:rPr lang="it-IT" sz="1400" baseline="0" dirty="0" err="1"/>
                        <a:t>Unina</a:t>
                      </a:r>
                      <a:r>
                        <a:rPr lang="it-IT" sz="1400" baseline="0" dirty="0"/>
                        <a:t> e i loghi POR</a:t>
                      </a:r>
                    </a:p>
                  </a:txBody>
                  <a:tcPr/>
                </a:tc>
                <a:extLst>
                  <a:ext uri="{0D108BD9-81ED-4DB2-BD59-A6C34878D82A}">
                    <a16:rowId xmlns="" xmlns:a16="http://schemas.microsoft.com/office/drawing/2014/main" val="10005"/>
                  </a:ext>
                </a:extLst>
              </a:tr>
            </a:tbl>
          </a:graphicData>
        </a:graphic>
      </p:graphicFrame>
    </p:spTree>
    <p:extLst>
      <p:ext uri="{BB962C8B-B14F-4D97-AF65-F5344CB8AC3E}">
        <p14:creationId xmlns:p14="http://schemas.microsoft.com/office/powerpoint/2010/main" val="268086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7" name="Immagine 6"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6" y="79512"/>
            <a:ext cx="1031163" cy="937421"/>
          </a:xfrm>
          <a:prstGeom prst="rect">
            <a:avLst/>
          </a:prstGeom>
        </p:spPr>
      </p:pic>
      <p:pic>
        <p:nvPicPr>
          <p:cNvPr id="8" name="Immagine 6"/>
          <p:cNvPicPr/>
          <p:nvPr/>
        </p:nvPicPr>
        <p:blipFill>
          <a:blip r:embed="rId3"/>
          <a:stretch/>
        </p:blipFill>
        <p:spPr>
          <a:xfrm>
            <a:off x="7166919" y="71588"/>
            <a:ext cx="895866" cy="765124"/>
          </a:xfrm>
          <a:prstGeom prst="rect">
            <a:avLst/>
          </a:prstGeom>
          <a:ln>
            <a:noFill/>
          </a:ln>
        </p:spPr>
      </p:pic>
      <p:sp>
        <p:nvSpPr>
          <p:cNvPr id="9" name="TextShape 3"/>
          <p:cNvSpPr txBox="1"/>
          <p:nvPr/>
        </p:nvSpPr>
        <p:spPr>
          <a:xfrm>
            <a:off x="1408670" y="125895"/>
            <a:ext cx="5347134" cy="973283"/>
          </a:xfrm>
          <a:prstGeom prst="rect">
            <a:avLst/>
          </a:prstGeom>
          <a:noFill/>
          <a:ln>
            <a:noFill/>
          </a:ln>
        </p:spPr>
        <p:txBody>
          <a:bodyPr anchor="ctr"/>
          <a:lstStyle/>
          <a:p>
            <a:pPr algn="ctr">
              <a:lnSpc>
                <a:spcPct val="100000"/>
              </a:lnSpc>
            </a:pPr>
            <a:r>
              <a:rPr lang="it-IT" sz="2000" u="sng" spc="-1" dirty="0">
                <a:solidFill>
                  <a:srgbClr val="FF0000"/>
                </a:solidFill>
                <a:latin typeface="Athelas Regular"/>
                <a:cs typeface="Athelas Regular"/>
              </a:rPr>
              <a:t>Esempio di </a:t>
            </a:r>
          </a:p>
          <a:p>
            <a:pPr algn="ctr">
              <a:lnSpc>
                <a:spcPct val="100000"/>
              </a:lnSpc>
            </a:pPr>
            <a:r>
              <a:rPr lang="it-IT" sz="2000" b="1" u="sng" spc="-1" dirty="0">
                <a:solidFill>
                  <a:srgbClr val="FF0000"/>
                </a:solidFill>
                <a:latin typeface="Athelas Regular"/>
                <a:cs typeface="Athelas Regular"/>
              </a:rPr>
              <a:t>Report </a:t>
            </a:r>
            <a:r>
              <a:rPr lang="it-IT" sz="2000" b="1" u="sng" spc="-1" dirty="0">
                <a:solidFill>
                  <a:srgbClr val="800000"/>
                </a:solidFill>
                <a:latin typeface="Athelas Regular"/>
                <a:cs typeface="Athelas Regular"/>
              </a:rPr>
              <a:t>TIMESHEET</a:t>
            </a:r>
            <a:r>
              <a:rPr lang="it-IT" sz="2000" b="1" u="sng" spc="-1" dirty="0">
                <a:solidFill>
                  <a:srgbClr val="FF0000"/>
                </a:solidFill>
                <a:latin typeface="Athelas Regular"/>
                <a:cs typeface="Athelas Regular"/>
              </a:rPr>
              <a:t> Sintesi RU </a:t>
            </a:r>
            <a:r>
              <a:rPr lang="it-IT" sz="2000" b="1" u="sng" spc="-1" dirty="0">
                <a:solidFill>
                  <a:srgbClr val="800000"/>
                </a:solidFill>
                <a:latin typeface="Athelas Regular"/>
                <a:cs typeface="Athelas Regular"/>
              </a:rPr>
              <a:t>Mensile </a:t>
            </a:r>
            <a:r>
              <a:rPr lang="it-IT" sz="2000" b="1" u="sng" spc="-1" dirty="0">
                <a:solidFill>
                  <a:srgbClr val="FF0000"/>
                </a:solidFill>
                <a:latin typeface="Athelas Regular"/>
                <a:cs typeface="Athelas Regular"/>
              </a:rPr>
              <a:t>(1)</a:t>
            </a:r>
            <a:endParaRPr lang="it-IT" sz="2000" b="0" u="sng" strike="noStrike" spc="-1" dirty="0">
              <a:solidFill>
                <a:schemeClr val="tx2">
                  <a:lumMod val="75000"/>
                </a:schemeClr>
              </a:solidFill>
              <a:latin typeface="Athelas Regular"/>
              <a:cs typeface="Athelas Regular"/>
            </a:endParaRPr>
          </a:p>
        </p:txBody>
      </p:sp>
      <p:pic>
        <p:nvPicPr>
          <p:cNvPr id="10" name="Immagin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609" y="958398"/>
            <a:ext cx="6814272" cy="4759556"/>
          </a:xfrm>
          <a:prstGeom prst="rect">
            <a:avLst/>
          </a:prstGeom>
        </p:spPr>
      </p:pic>
      <p:sp>
        <p:nvSpPr>
          <p:cNvPr id="11" name="CustomShape 2"/>
          <p:cNvSpPr/>
          <p:nvPr/>
        </p:nvSpPr>
        <p:spPr>
          <a:xfrm>
            <a:off x="307251" y="5732544"/>
            <a:ext cx="8498520" cy="1014244"/>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lvl="0" algn="just"/>
            <a:r>
              <a:rPr lang="en-US" sz="1400" b="1" spc="-1" dirty="0" err="1">
                <a:solidFill>
                  <a:srgbClr val="FF0000"/>
                </a:solidFill>
                <a:latin typeface="Cambria" panose="02040503050406030204" pitchFamily="18" charset="0"/>
                <a:ea typeface="Cambria" panose="02040503050406030204" pitchFamily="18" charset="0"/>
              </a:rPr>
              <a:t>Questi</a:t>
            </a:r>
            <a:r>
              <a:rPr lang="en-US" sz="1400" b="1" spc="-1" dirty="0">
                <a:solidFill>
                  <a:srgbClr val="FF0000"/>
                </a:solidFill>
                <a:latin typeface="Cambria" panose="02040503050406030204" pitchFamily="18" charset="0"/>
                <a:ea typeface="Cambria" panose="02040503050406030204" pitchFamily="18" charset="0"/>
              </a:rPr>
              <a:t> report </a:t>
            </a:r>
            <a:r>
              <a:rPr lang="en-US" sz="1400" b="1" spc="-1" dirty="0" err="1">
                <a:solidFill>
                  <a:srgbClr val="FF0000"/>
                </a:solidFill>
                <a:latin typeface="Cambria" panose="02040503050406030204" pitchFamily="18" charset="0"/>
                <a:ea typeface="Cambria" panose="02040503050406030204" pitchFamily="18" charset="0"/>
              </a:rPr>
              <a:t>rappresentano</a:t>
            </a:r>
            <a:r>
              <a:rPr lang="en-US" sz="1400" b="1" spc="-1" dirty="0">
                <a:solidFill>
                  <a:srgbClr val="FF0000"/>
                </a:solidFill>
                <a:latin typeface="Cambria" panose="02040503050406030204" pitchFamily="18" charset="0"/>
                <a:ea typeface="Cambria" panose="02040503050406030204" pitchFamily="18" charset="0"/>
              </a:rPr>
              <a:t> le ore </a:t>
            </a:r>
            <a:r>
              <a:rPr lang="en-US" sz="1400" b="1" spc="-1" dirty="0" err="1">
                <a:solidFill>
                  <a:srgbClr val="FF0000"/>
                </a:solidFill>
                <a:latin typeface="Cambria" panose="02040503050406030204" pitchFamily="18" charset="0"/>
                <a:ea typeface="Cambria" panose="02040503050406030204" pitchFamily="18" charset="0"/>
              </a:rPr>
              <a:t>inserite</a:t>
            </a:r>
            <a:r>
              <a:rPr lang="en-US" sz="1400" b="1" spc="-1" dirty="0">
                <a:solidFill>
                  <a:srgbClr val="FF0000"/>
                </a:solidFill>
                <a:latin typeface="Cambria" panose="02040503050406030204" pitchFamily="18" charset="0"/>
                <a:ea typeface="Cambria" panose="02040503050406030204" pitchFamily="18" charset="0"/>
              </a:rPr>
              <a:t> in </a:t>
            </a:r>
            <a:r>
              <a:rPr lang="en-US" sz="1400" b="1" spc="-1" dirty="0" err="1">
                <a:solidFill>
                  <a:srgbClr val="FF0000"/>
                </a:solidFill>
                <a:latin typeface="Cambria" panose="02040503050406030204" pitchFamily="18" charset="0"/>
                <a:ea typeface="Cambria" panose="02040503050406030204" pitchFamily="18" charset="0"/>
              </a:rPr>
              <a:t>maniera</a:t>
            </a:r>
            <a:r>
              <a:rPr lang="en-US" sz="1400" b="1" spc="-1" dirty="0">
                <a:solidFill>
                  <a:srgbClr val="FF0000"/>
                </a:solidFill>
                <a:latin typeface="Cambria" panose="02040503050406030204" pitchFamily="18" charset="0"/>
                <a:ea typeface="Cambria" panose="02040503050406030204" pitchFamily="18" charset="0"/>
              </a:rPr>
              <a:t> </a:t>
            </a:r>
            <a:r>
              <a:rPr lang="en-US" sz="1400" b="1" u="sng" spc="-1" dirty="0" err="1">
                <a:solidFill>
                  <a:srgbClr val="FF0000"/>
                </a:solidFill>
                <a:latin typeface="Cambria" panose="02040503050406030204" pitchFamily="18" charset="0"/>
                <a:ea typeface="Cambria" panose="02040503050406030204" pitchFamily="18" charset="0"/>
              </a:rPr>
              <a:t>integrata</a:t>
            </a:r>
            <a:r>
              <a:rPr lang="en-US" sz="1400" b="1" u="sng" spc="-1" dirty="0">
                <a:solidFill>
                  <a:srgbClr val="FF0000"/>
                </a:solidFill>
                <a:latin typeface="Cambria" panose="02040503050406030204" pitchFamily="18" charset="0"/>
                <a:ea typeface="Cambria" panose="02040503050406030204" pitchFamily="18" charset="0"/>
              </a:rPr>
              <a:t> (per </a:t>
            </a:r>
            <a:r>
              <a:rPr lang="en-US" sz="1400" b="1" u="sng" spc="-1" dirty="0" err="1">
                <a:solidFill>
                  <a:srgbClr val="FF0000"/>
                </a:solidFill>
                <a:latin typeface="Cambria" panose="02040503050406030204" pitchFamily="18" charset="0"/>
                <a:ea typeface="Cambria" panose="02040503050406030204" pitchFamily="18" charset="0"/>
              </a:rPr>
              <a:t>tutti</a:t>
            </a:r>
            <a:r>
              <a:rPr lang="en-US" sz="1400" b="1" u="sng" spc="-1" dirty="0">
                <a:solidFill>
                  <a:srgbClr val="FF0000"/>
                </a:solidFill>
                <a:latin typeface="Cambria" panose="02040503050406030204" pitchFamily="18" charset="0"/>
                <a:ea typeface="Cambria" panose="02040503050406030204" pitchFamily="18" charset="0"/>
              </a:rPr>
              <a:t> </a:t>
            </a:r>
            <a:r>
              <a:rPr lang="en-US" sz="1400" b="1" u="sng" spc="-1" dirty="0" err="1">
                <a:solidFill>
                  <a:srgbClr val="FF0000"/>
                </a:solidFill>
                <a:latin typeface="Cambria" panose="02040503050406030204" pitchFamily="18" charset="0"/>
                <a:ea typeface="Cambria" panose="02040503050406030204" pitchFamily="18" charset="0"/>
              </a:rPr>
              <a:t>i</a:t>
            </a:r>
            <a:r>
              <a:rPr lang="en-US" sz="1400" b="1" u="sng" spc="-1" dirty="0">
                <a:solidFill>
                  <a:srgbClr val="FF0000"/>
                </a:solidFill>
                <a:latin typeface="Cambria" panose="02040503050406030204" pitchFamily="18" charset="0"/>
                <a:ea typeface="Cambria" panose="02040503050406030204" pitchFamily="18" charset="0"/>
              </a:rPr>
              <a:t> </a:t>
            </a:r>
            <a:r>
              <a:rPr lang="en-US" sz="1400" b="1" u="sng" spc="-1" dirty="0" err="1">
                <a:solidFill>
                  <a:srgbClr val="FF0000"/>
                </a:solidFill>
                <a:latin typeface="Cambria" panose="02040503050406030204" pitchFamily="18" charset="0"/>
                <a:ea typeface="Cambria" panose="02040503050406030204" pitchFamily="18" charset="0"/>
              </a:rPr>
              <a:t>progetti</a:t>
            </a:r>
            <a:r>
              <a:rPr lang="en-US" sz="1400" b="1" u="sng" spc="-1" dirty="0">
                <a:solidFill>
                  <a:srgbClr val="FF0000"/>
                </a:solidFill>
                <a:latin typeface="Cambria" panose="02040503050406030204" pitchFamily="18" charset="0"/>
                <a:ea typeface="Cambria" panose="02040503050406030204" pitchFamily="18" charset="0"/>
              </a:rPr>
              <a:t> in cui la RU è </a:t>
            </a:r>
            <a:r>
              <a:rPr lang="en-US" sz="1400" b="1" u="sng" spc="-1" dirty="0" err="1">
                <a:solidFill>
                  <a:srgbClr val="FF0000"/>
                </a:solidFill>
                <a:latin typeface="Cambria" panose="02040503050406030204" pitchFamily="18" charset="0"/>
                <a:ea typeface="Cambria" panose="02040503050406030204" pitchFamily="18" charset="0"/>
              </a:rPr>
              <a:t>coinvolta</a:t>
            </a:r>
            <a:r>
              <a:rPr lang="en-US" sz="1400" b="1" u="sng" spc="-1" dirty="0">
                <a:solidFill>
                  <a:srgbClr val="FF0000"/>
                </a:solidFill>
                <a:latin typeface="Cambria" panose="02040503050406030204" pitchFamily="18" charset="0"/>
                <a:ea typeface="Cambria" panose="02040503050406030204" pitchFamily="18" charset="0"/>
              </a:rPr>
              <a:t>),</a:t>
            </a:r>
            <a:r>
              <a:rPr lang="en-US" sz="1400" spc="-1" dirty="0">
                <a:solidFill>
                  <a:srgbClr val="FF0000"/>
                </a:solidFill>
                <a:latin typeface="Cambria" panose="02040503050406030204" pitchFamily="18" charset="0"/>
                <a:ea typeface="Cambria" panose="02040503050406030204" pitchFamily="18" charset="0"/>
              </a:rPr>
              <a:t> </a:t>
            </a:r>
            <a:r>
              <a:rPr lang="en-US" sz="1400" b="1" spc="-1" dirty="0" err="1">
                <a:solidFill>
                  <a:srgbClr val="FF0000"/>
                </a:solidFill>
                <a:latin typeface="Cambria" panose="02040503050406030204" pitchFamily="18" charset="0"/>
                <a:ea typeface="Cambria" panose="02040503050406030204" pitchFamily="18" charset="0"/>
              </a:rPr>
              <a:t>su</a:t>
            </a:r>
            <a:r>
              <a:rPr lang="en-US" sz="1400" b="1" spc="-1" dirty="0">
                <a:solidFill>
                  <a:srgbClr val="FF0000"/>
                </a:solidFill>
                <a:latin typeface="Cambria" panose="02040503050406030204" pitchFamily="18" charset="0"/>
                <a:ea typeface="Cambria" panose="02040503050406030204" pitchFamily="18" charset="0"/>
              </a:rPr>
              <a:t> </a:t>
            </a:r>
            <a:r>
              <a:rPr lang="en-US" sz="1400" b="1" spc="-1" dirty="0" err="1">
                <a:solidFill>
                  <a:srgbClr val="FF0000"/>
                </a:solidFill>
                <a:latin typeface="Cambria" panose="02040503050406030204" pitchFamily="18" charset="0"/>
                <a:ea typeface="Cambria" panose="02040503050406030204" pitchFamily="18" charset="0"/>
              </a:rPr>
              <a:t>scala</a:t>
            </a:r>
            <a:r>
              <a:rPr lang="en-US" sz="1400" b="1" spc="-1" dirty="0">
                <a:solidFill>
                  <a:srgbClr val="FF0000"/>
                </a:solidFill>
                <a:latin typeface="Cambria" panose="02040503050406030204" pitchFamily="18" charset="0"/>
                <a:ea typeface="Cambria" panose="02040503050406030204" pitchFamily="18" charset="0"/>
              </a:rPr>
              <a:t> </a:t>
            </a:r>
            <a:r>
              <a:rPr lang="en-US" sz="1400" b="1" spc="-1" dirty="0" err="1">
                <a:solidFill>
                  <a:srgbClr val="FF0000"/>
                </a:solidFill>
                <a:latin typeface="Cambria" panose="02040503050406030204" pitchFamily="18" charset="0"/>
                <a:ea typeface="Cambria" panose="02040503050406030204" pitchFamily="18" charset="0"/>
              </a:rPr>
              <a:t>mensile</a:t>
            </a:r>
            <a:r>
              <a:rPr lang="en-US" sz="1400" b="1" spc="-1" dirty="0">
                <a:solidFill>
                  <a:srgbClr val="FF0000"/>
                </a:solidFill>
                <a:latin typeface="Cambria" panose="02040503050406030204" pitchFamily="18" charset="0"/>
                <a:ea typeface="Cambria" panose="02040503050406030204" pitchFamily="18" charset="0"/>
              </a:rPr>
              <a:t>: </a:t>
            </a:r>
          </a:p>
          <a:p>
            <a:pPr marL="285750" indent="-285750" algn="just">
              <a:buFont typeface="Wingdings" panose="05000000000000000000" pitchFamily="2" charset="2"/>
              <a:buChar char="v"/>
            </a:pPr>
            <a:r>
              <a:rPr lang="en-US" sz="1400" spc="-1" dirty="0">
                <a:solidFill>
                  <a:srgbClr val="FF0000"/>
                </a:solidFill>
                <a:latin typeface="Cambria" panose="02040503050406030204" pitchFamily="18" charset="0"/>
                <a:ea typeface="Cambria" panose="02040503050406030204" pitchFamily="18" charset="0"/>
              </a:rPr>
              <a:t>un </a:t>
            </a:r>
            <a:r>
              <a:rPr lang="en-US" sz="1400" spc="-1" dirty="0" err="1">
                <a:solidFill>
                  <a:srgbClr val="FF0000"/>
                </a:solidFill>
                <a:latin typeface="Cambria" panose="02040503050406030204" pitchFamily="18" charset="0"/>
                <a:ea typeface="Cambria" panose="02040503050406030204" pitchFamily="18" charset="0"/>
              </a:rPr>
              <a:t>mese</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alla</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volta</a:t>
            </a:r>
            <a:r>
              <a:rPr lang="en-US" sz="1400" spc="-1" dirty="0">
                <a:solidFill>
                  <a:srgbClr val="FF0000"/>
                </a:solidFill>
                <a:latin typeface="Cambria" panose="02040503050406030204" pitchFamily="18" charset="0"/>
                <a:ea typeface="Cambria" panose="02040503050406030204" pitchFamily="18" charset="0"/>
              </a:rPr>
              <a:t> (se </a:t>
            </a:r>
            <a:r>
              <a:rPr lang="en-US" sz="1400" spc="-1" dirty="0" err="1">
                <a:solidFill>
                  <a:srgbClr val="FF0000"/>
                </a:solidFill>
                <a:latin typeface="Cambria" panose="02040503050406030204" pitchFamily="18" charset="0"/>
                <a:ea typeface="Cambria" panose="02040503050406030204" pitchFamily="18" charset="0"/>
              </a:rPr>
              <a:t>si</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seleziona</a:t>
            </a:r>
            <a:r>
              <a:rPr lang="en-US" sz="1400" spc="-1" dirty="0">
                <a:solidFill>
                  <a:srgbClr val="FF0000"/>
                </a:solidFill>
                <a:latin typeface="Cambria" panose="02040503050406030204" pitchFamily="18" charset="0"/>
                <a:ea typeface="Cambria" panose="02040503050406030204" pitchFamily="18" charset="0"/>
              </a:rPr>
              <a:t>: Report timesheet </a:t>
            </a:r>
            <a:r>
              <a:rPr lang="en-US" sz="1400" spc="-1" dirty="0" err="1">
                <a:solidFill>
                  <a:srgbClr val="FF0000"/>
                </a:solidFill>
                <a:latin typeface="Cambria" panose="02040503050406030204" pitchFamily="18" charset="0"/>
                <a:ea typeface="Cambria" panose="02040503050406030204" pitchFamily="18" charset="0"/>
              </a:rPr>
              <a:t>Sintesi</a:t>
            </a:r>
            <a:r>
              <a:rPr lang="en-US" sz="1400" spc="-1" dirty="0">
                <a:solidFill>
                  <a:srgbClr val="FF0000"/>
                </a:solidFill>
                <a:latin typeface="Cambria" panose="02040503050406030204" pitchFamily="18" charset="0"/>
                <a:ea typeface="Cambria" panose="02040503050406030204" pitchFamily="18" charset="0"/>
              </a:rPr>
              <a:t> RU </a:t>
            </a:r>
            <a:r>
              <a:rPr lang="en-US" sz="1400" spc="-1" dirty="0" err="1">
                <a:solidFill>
                  <a:srgbClr val="FF0000"/>
                </a:solidFill>
                <a:latin typeface="Cambria" panose="02040503050406030204" pitchFamily="18" charset="0"/>
                <a:ea typeface="Cambria" panose="02040503050406030204" pitchFamily="18" charset="0"/>
              </a:rPr>
              <a:t>Mensile</a:t>
            </a:r>
            <a:r>
              <a:rPr lang="en-US" sz="1400" spc="-1" dirty="0">
                <a:solidFill>
                  <a:srgbClr val="FF0000"/>
                </a:solidFill>
                <a:latin typeface="Cambria" panose="02040503050406030204" pitchFamily="18" charset="0"/>
                <a:ea typeface="Cambria" panose="02040503050406030204" pitchFamily="18" charset="0"/>
              </a:rPr>
              <a:t>) </a:t>
            </a:r>
          </a:p>
          <a:p>
            <a:pPr marL="285750" lvl="0" indent="-285750" algn="just">
              <a:buFont typeface="Wingdings" panose="05000000000000000000" pitchFamily="2" charset="2"/>
              <a:buChar char="v"/>
            </a:pPr>
            <a:r>
              <a:rPr lang="en-US" sz="1400" spc="-1" dirty="0" err="1">
                <a:solidFill>
                  <a:srgbClr val="FF0000"/>
                </a:solidFill>
                <a:latin typeface="Cambria" panose="02040503050406030204" pitchFamily="18" charset="0"/>
                <a:ea typeface="Cambria" panose="02040503050406030204" pitchFamily="18" charset="0"/>
              </a:rPr>
              <a:t>oppure</a:t>
            </a:r>
            <a:r>
              <a:rPr lang="en-US" sz="1400" spc="-1" dirty="0">
                <a:solidFill>
                  <a:srgbClr val="FF0000"/>
                </a:solidFill>
                <a:latin typeface="Cambria" panose="02040503050406030204" pitchFamily="18" charset="0"/>
                <a:ea typeface="Cambria" panose="02040503050406030204" pitchFamily="18" charset="0"/>
              </a:rPr>
              <a:t> per </a:t>
            </a:r>
            <a:r>
              <a:rPr lang="en-US" sz="1400" spc="-1" dirty="0" err="1">
                <a:solidFill>
                  <a:srgbClr val="FF0000"/>
                </a:solidFill>
                <a:latin typeface="Cambria" panose="02040503050406030204" pitchFamily="18" charset="0"/>
                <a:ea typeface="Cambria" panose="02040503050406030204" pitchFamily="18" charset="0"/>
              </a:rPr>
              <a:t>tutti</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i</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mesi</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dell’anno</a:t>
            </a:r>
            <a:r>
              <a:rPr lang="en-US" sz="1400" spc="-1" dirty="0">
                <a:solidFill>
                  <a:srgbClr val="FF0000"/>
                </a:solidFill>
                <a:latin typeface="Cambria" panose="02040503050406030204" pitchFamily="18" charset="0"/>
                <a:ea typeface="Cambria" panose="02040503050406030204" pitchFamily="18" charset="0"/>
              </a:rPr>
              <a:t> (se </a:t>
            </a:r>
            <a:r>
              <a:rPr lang="en-US" sz="1400" spc="-1" dirty="0" err="1">
                <a:solidFill>
                  <a:srgbClr val="FF0000"/>
                </a:solidFill>
                <a:latin typeface="Cambria" panose="02040503050406030204" pitchFamily="18" charset="0"/>
                <a:ea typeface="Cambria" panose="02040503050406030204" pitchFamily="18" charset="0"/>
              </a:rPr>
              <a:t>si</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seleziona</a:t>
            </a:r>
            <a:r>
              <a:rPr lang="en-US" sz="1400" spc="-1" dirty="0">
                <a:solidFill>
                  <a:srgbClr val="FF0000"/>
                </a:solidFill>
                <a:latin typeface="Cambria" panose="02040503050406030204" pitchFamily="18" charset="0"/>
                <a:ea typeface="Cambria" panose="02040503050406030204" pitchFamily="18" charset="0"/>
              </a:rPr>
              <a:t>: Report timesheet </a:t>
            </a:r>
            <a:r>
              <a:rPr lang="en-US" sz="1400" spc="-1" dirty="0" err="1">
                <a:solidFill>
                  <a:srgbClr val="FF0000"/>
                </a:solidFill>
                <a:latin typeface="Cambria" panose="02040503050406030204" pitchFamily="18" charset="0"/>
                <a:ea typeface="Cambria" panose="02040503050406030204" pitchFamily="18" charset="0"/>
              </a:rPr>
              <a:t>Sintesi</a:t>
            </a:r>
            <a:r>
              <a:rPr lang="en-US" sz="1400" spc="-1" dirty="0">
                <a:solidFill>
                  <a:srgbClr val="FF0000"/>
                </a:solidFill>
                <a:latin typeface="Cambria" panose="02040503050406030204" pitchFamily="18" charset="0"/>
                <a:ea typeface="Cambria" panose="02040503050406030204" pitchFamily="18" charset="0"/>
              </a:rPr>
              <a:t> RU)</a:t>
            </a:r>
            <a:endParaRPr lang="it-IT" sz="1400" dirty="0">
              <a:solidFill>
                <a:prstClr val="black"/>
              </a:solidFill>
            </a:endParaRPr>
          </a:p>
        </p:txBody>
      </p:sp>
      <p:sp>
        <p:nvSpPr>
          <p:cNvPr id="3" name="CasellaDiTesto 2"/>
          <p:cNvSpPr txBox="1"/>
          <p:nvPr/>
        </p:nvSpPr>
        <p:spPr>
          <a:xfrm>
            <a:off x="6426969" y="5179543"/>
            <a:ext cx="2193205" cy="184666"/>
          </a:xfrm>
          <a:prstGeom prst="rect">
            <a:avLst/>
          </a:prstGeom>
          <a:noFill/>
        </p:spPr>
        <p:txBody>
          <a:bodyPr wrap="square" rtlCol="0">
            <a:spAutoFit/>
          </a:bodyPr>
          <a:lstStyle/>
          <a:p>
            <a:r>
              <a:rPr lang="it-IT" sz="600" dirty="0" err="1"/>
              <a:t>Department</a:t>
            </a:r>
            <a:endParaRPr lang="it-IT" sz="600" dirty="0"/>
          </a:p>
        </p:txBody>
      </p:sp>
    </p:spTree>
    <p:extLst>
      <p:ext uri="{BB962C8B-B14F-4D97-AF65-F5344CB8AC3E}">
        <p14:creationId xmlns:p14="http://schemas.microsoft.com/office/powerpoint/2010/main" val="14782004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sp>
        <p:nvSpPr>
          <p:cNvPr id="10" name="CustomShape 2"/>
          <p:cNvSpPr/>
          <p:nvPr/>
        </p:nvSpPr>
        <p:spPr>
          <a:xfrm>
            <a:off x="304251" y="6153616"/>
            <a:ext cx="8671056" cy="640840"/>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lvl="0" algn="just"/>
            <a:r>
              <a:rPr lang="en-US" sz="1200" spc="-1" dirty="0" err="1">
                <a:solidFill>
                  <a:schemeClr val="tx2"/>
                </a:solidFill>
                <a:latin typeface="Cambria" panose="02040503050406030204" pitchFamily="18" charset="0"/>
                <a:ea typeface="Cambria" panose="02040503050406030204" pitchFamily="18" charset="0"/>
              </a:rPr>
              <a:t>Questo</a:t>
            </a:r>
            <a:r>
              <a:rPr lang="en-US" sz="1200" spc="-1" dirty="0">
                <a:solidFill>
                  <a:schemeClr val="tx2"/>
                </a:solidFill>
                <a:latin typeface="Cambria" panose="02040503050406030204" pitchFamily="18" charset="0"/>
                <a:ea typeface="Cambria" panose="02040503050406030204" pitchFamily="18" charset="0"/>
              </a:rPr>
              <a:t> è </a:t>
            </a:r>
            <a:r>
              <a:rPr lang="en-US" sz="1200" spc="-1" dirty="0" err="1">
                <a:solidFill>
                  <a:schemeClr val="tx2"/>
                </a:solidFill>
                <a:latin typeface="Cambria" panose="02040503050406030204" pitchFamily="18" charset="0"/>
                <a:ea typeface="Cambria" panose="02040503050406030204" pitchFamily="18" charset="0"/>
              </a:rPr>
              <a:t>il</a:t>
            </a:r>
            <a:r>
              <a:rPr lang="en-US" sz="1200" spc="-1" dirty="0">
                <a:solidFill>
                  <a:schemeClr val="tx2"/>
                </a:solidFill>
                <a:latin typeface="Cambria" panose="02040503050406030204" pitchFamily="18" charset="0"/>
                <a:ea typeface="Cambria" panose="02040503050406030204" pitchFamily="18" charset="0"/>
              </a:rPr>
              <a:t> Report di </a:t>
            </a:r>
            <a:r>
              <a:rPr lang="en-US" sz="1200" spc="-1" dirty="0" err="1">
                <a:solidFill>
                  <a:schemeClr val="tx2"/>
                </a:solidFill>
                <a:latin typeface="Cambria" panose="02040503050406030204" pitchFamily="18" charset="0"/>
                <a:ea typeface="Cambria" panose="02040503050406030204" pitchFamily="18" charset="0"/>
              </a:rPr>
              <a:t>uno</a:t>
            </a:r>
            <a:r>
              <a:rPr lang="en-US" sz="1200" spc="-1" dirty="0">
                <a:solidFill>
                  <a:schemeClr val="tx2"/>
                </a:solidFill>
                <a:latin typeface="Cambria" panose="02040503050406030204" pitchFamily="18" charset="0"/>
                <a:ea typeface="Cambria" panose="02040503050406030204" pitchFamily="18" charset="0"/>
              </a:rPr>
              <a:t> </a:t>
            </a:r>
            <a:r>
              <a:rPr lang="en-US" sz="1200" spc="-1" dirty="0" err="1">
                <a:solidFill>
                  <a:schemeClr val="tx2"/>
                </a:solidFill>
                <a:latin typeface="Cambria" panose="02040503050406030204" pitchFamily="18" charset="0"/>
                <a:ea typeface="Cambria" panose="02040503050406030204" pitchFamily="18" charset="0"/>
              </a:rPr>
              <a:t>specifico</a:t>
            </a:r>
            <a:r>
              <a:rPr lang="en-US" sz="1200" spc="-1" dirty="0">
                <a:solidFill>
                  <a:schemeClr val="tx2"/>
                </a:solidFill>
                <a:latin typeface="Cambria" panose="02040503050406030204" pitchFamily="18" charset="0"/>
                <a:ea typeface="Cambria" panose="02040503050406030204" pitchFamily="18" charset="0"/>
              </a:rPr>
              <a:t> </a:t>
            </a:r>
            <a:r>
              <a:rPr lang="en-US" sz="1200" spc="-1" dirty="0" err="1">
                <a:solidFill>
                  <a:schemeClr val="tx2"/>
                </a:solidFill>
                <a:latin typeface="Cambria" panose="02040503050406030204" pitchFamily="18" charset="0"/>
                <a:ea typeface="Cambria" panose="02040503050406030204" pitchFamily="18" charset="0"/>
              </a:rPr>
              <a:t>progetto</a:t>
            </a:r>
            <a:r>
              <a:rPr lang="en-US" sz="1200" spc="-1" dirty="0">
                <a:solidFill>
                  <a:schemeClr val="tx2"/>
                </a:solidFill>
                <a:latin typeface="Cambria" panose="02040503050406030204" pitchFamily="18" charset="0"/>
                <a:ea typeface="Cambria" panose="02040503050406030204" pitchFamily="18" charset="0"/>
              </a:rPr>
              <a:t>: </a:t>
            </a:r>
            <a:r>
              <a:rPr lang="en-US" sz="1200" spc="-1" dirty="0" err="1">
                <a:solidFill>
                  <a:schemeClr val="tx2"/>
                </a:solidFill>
                <a:latin typeface="Cambria" panose="02040503050406030204" pitchFamily="18" charset="0"/>
                <a:ea typeface="Cambria" panose="02040503050406030204" pitchFamily="18" charset="0"/>
              </a:rPr>
              <a:t>riporta</a:t>
            </a:r>
            <a:r>
              <a:rPr lang="en-US" sz="1200" spc="-1" dirty="0">
                <a:solidFill>
                  <a:schemeClr val="tx2"/>
                </a:solidFill>
                <a:latin typeface="Cambria" panose="02040503050406030204" pitchFamily="18" charset="0"/>
                <a:ea typeface="Cambria" panose="02040503050406030204" pitchFamily="18" charset="0"/>
              </a:rPr>
              <a:t> le ore </a:t>
            </a:r>
            <a:r>
              <a:rPr lang="en-US" sz="1200" spc="-1" dirty="0" err="1">
                <a:solidFill>
                  <a:schemeClr val="tx2"/>
                </a:solidFill>
                <a:latin typeface="Cambria" panose="02040503050406030204" pitchFamily="18" charset="0"/>
                <a:ea typeface="Cambria" panose="02040503050406030204" pitchFamily="18" charset="0"/>
              </a:rPr>
              <a:t>inserite</a:t>
            </a:r>
            <a:r>
              <a:rPr lang="en-US" sz="1200" spc="-1" dirty="0">
                <a:solidFill>
                  <a:schemeClr val="tx2"/>
                </a:solidFill>
                <a:latin typeface="Cambria" panose="02040503050406030204" pitchFamily="18" charset="0"/>
                <a:ea typeface="Cambria" panose="02040503050406030204" pitchFamily="18" charset="0"/>
              </a:rPr>
              <a:t> per lo </a:t>
            </a:r>
            <a:r>
              <a:rPr lang="en-US" sz="1200" spc="-1" dirty="0" err="1">
                <a:solidFill>
                  <a:schemeClr val="tx2"/>
                </a:solidFill>
                <a:latin typeface="Cambria" panose="02040503050406030204" pitchFamily="18" charset="0"/>
                <a:ea typeface="Cambria" panose="02040503050406030204" pitchFamily="18" charset="0"/>
              </a:rPr>
              <a:t>specifico</a:t>
            </a:r>
            <a:r>
              <a:rPr lang="en-US" sz="1200" spc="-1" dirty="0">
                <a:solidFill>
                  <a:schemeClr val="tx2"/>
                </a:solidFill>
                <a:latin typeface="Cambria" panose="02040503050406030204" pitchFamily="18" charset="0"/>
                <a:ea typeface="Cambria" panose="02040503050406030204" pitchFamily="18" charset="0"/>
              </a:rPr>
              <a:t> </a:t>
            </a:r>
            <a:r>
              <a:rPr lang="en-US" sz="1200" spc="-1" dirty="0" err="1">
                <a:solidFill>
                  <a:schemeClr val="tx2"/>
                </a:solidFill>
                <a:latin typeface="Cambria" panose="02040503050406030204" pitchFamily="18" charset="0"/>
                <a:ea typeface="Cambria" panose="02040503050406030204" pitchFamily="18" charset="0"/>
              </a:rPr>
              <a:t>progetto</a:t>
            </a:r>
            <a:r>
              <a:rPr lang="en-US" sz="1200" spc="-1" dirty="0">
                <a:solidFill>
                  <a:schemeClr val="tx2"/>
                </a:solidFill>
                <a:latin typeface="Cambria" panose="02040503050406030204" pitchFamily="18" charset="0"/>
                <a:ea typeface="Cambria" panose="02040503050406030204" pitchFamily="18" charset="0"/>
              </a:rPr>
              <a:t>, in </a:t>
            </a:r>
            <a:r>
              <a:rPr lang="en-US" sz="1200" spc="-1" dirty="0" err="1">
                <a:solidFill>
                  <a:schemeClr val="tx2"/>
                </a:solidFill>
                <a:latin typeface="Cambria" panose="02040503050406030204" pitchFamily="18" charset="0"/>
                <a:ea typeface="Cambria" panose="02040503050406030204" pitchFamily="18" charset="0"/>
              </a:rPr>
              <a:t>maniera</a:t>
            </a:r>
            <a:r>
              <a:rPr lang="en-US" sz="1200" spc="-1" dirty="0">
                <a:solidFill>
                  <a:schemeClr val="tx2"/>
                </a:solidFill>
                <a:latin typeface="Cambria" panose="02040503050406030204" pitchFamily="18" charset="0"/>
                <a:ea typeface="Cambria" panose="02040503050406030204" pitchFamily="18" charset="0"/>
              </a:rPr>
              <a:t> </a:t>
            </a:r>
            <a:r>
              <a:rPr lang="en-US" sz="1200" spc="-1" dirty="0" err="1">
                <a:solidFill>
                  <a:schemeClr val="tx2"/>
                </a:solidFill>
                <a:latin typeface="Cambria" panose="02040503050406030204" pitchFamily="18" charset="0"/>
                <a:ea typeface="Cambria" panose="02040503050406030204" pitchFamily="18" charset="0"/>
              </a:rPr>
              <a:t>comunque</a:t>
            </a:r>
            <a:r>
              <a:rPr lang="en-US" sz="1200" spc="-1" dirty="0">
                <a:solidFill>
                  <a:schemeClr val="tx2"/>
                </a:solidFill>
                <a:latin typeface="Cambria" panose="02040503050406030204" pitchFamily="18" charset="0"/>
                <a:ea typeface="Cambria" panose="02040503050406030204" pitchFamily="18" charset="0"/>
              </a:rPr>
              <a:t> </a:t>
            </a:r>
            <a:r>
              <a:rPr lang="en-US" sz="1200" spc="-1" dirty="0" err="1">
                <a:solidFill>
                  <a:schemeClr val="tx2"/>
                </a:solidFill>
                <a:latin typeface="Cambria" panose="02040503050406030204" pitchFamily="18" charset="0"/>
                <a:ea typeface="Cambria" panose="02040503050406030204" pitchFamily="18" charset="0"/>
              </a:rPr>
              <a:t>integrata</a:t>
            </a:r>
            <a:r>
              <a:rPr lang="en-US" sz="1200" spc="-1" dirty="0">
                <a:solidFill>
                  <a:schemeClr val="tx2"/>
                </a:solidFill>
                <a:latin typeface="Cambria" panose="02040503050406030204" pitchFamily="18" charset="0"/>
                <a:ea typeface="Cambria" panose="02040503050406030204" pitchFamily="18" charset="0"/>
              </a:rPr>
              <a:t> con </a:t>
            </a:r>
            <a:r>
              <a:rPr lang="en-US" sz="1200" spc="-1" dirty="0" err="1">
                <a:solidFill>
                  <a:schemeClr val="tx2"/>
                </a:solidFill>
                <a:latin typeface="Cambria" panose="02040503050406030204" pitchFamily="18" charset="0"/>
                <a:ea typeface="Cambria" panose="02040503050406030204" pitchFamily="18" charset="0"/>
              </a:rPr>
              <a:t>i</a:t>
            </a:r>
            <a:r>
              <a:rPr lang="en-US" sz="1200" spc="-1" dirty="0">
                <a:solidFill>
                  <a:schemeClr val="tx2"/>
                </a:solidFill>
                <a:latin typeface="Cambria" panose="02040503050406030204" pitchFamily="18" charset="0"/>
                <a:ea typeface="Cambria" panose="02040503050406030204" pitchFamily="18" charset="0"/>
              </a:rPr>
              <a:t> </a:t>
            </a:r>
            <a:r>
              <a:rPr lang="en-US" sz="1200" spc="-1" dirty="0" err="1">
                <a:solidFill>
                  <a:schemeClr val="tx2"/>
                </a:solidFill>
                <a:latin typeface="Cambria" panose="02040503050406030204" pitchFamily="18" charset="0"/>
                <a:ea typeface="Cambria" panose="02040503050406030204" pitchFamily="18" charset="0"/>
              </a:rPr>
              <a:t>progetti</a:t>
            </a:r>
            <a:r>
              <a:rPr lang="en-US" sz="1200" spc="-1" dirty="0">
                <a:solidFill>
                  <a:schemeClr val="tx2"/>
                </a:solidFill>
                <a:latin typeface="Cambria" panose="02040503050406030204" pitchFamily="18" charset="0"/>
                <a:ea typeface="Cambria" panose="02040503050406030204" pitchFamily="18" charset="0"/>
              </a:rPr>
              <a:t> </a:t>
            </a:r>
            <a:r>
              <a:rPr lang="en-US" sz="1200" spc="-1" dirty="0" err="1">
                <a:solidFill>
                  <a:schemeClr val="tx2"/>
                </a:solidFill>
                <a:latin typeface="Cambria" panose="02040503050406030204" pitchFamily="18" charset="0"/>
                <a:ea typeface="Cambria" panose="02040503050406030204" pitchFamily="18" charset="0"/>
              </a:rPr>
              <a:t>finanziati</a:t>
            </a:r>
            <a:r>
              <a:rPr lang="en-US" sz="1200" spc="-1" dirty="0">
                <a:solidFill>
                  <a:schemeClr val="tx2"/>
                </a:solidFill>
                <a:latin typeface="Cambria" panose="02040503050406030204" pitchFamily="18" charset="0"/>
                <a:ea typeface="Cambria" panose="02040503050406030204" pitchFamily="18" charset="0"/>
              </a:rPr>
              <a:t> da </a:t>
            </a:r>
            <a:r>
              <a:rPr lang="en-US" sz="1200" spc="-1" dirty="0" err="1">
                <a:solidFill>
                  <a:schemeClr val="tx2"/>
                </a:solidFill>
                <a:latin typeface="Cambria" panose="02040503050406030204" pitchFamily="18" charset="0"/>
                <a:ea typeface="Cambria" panose="02040503050406030204" pitchFamily="18" charset="0"/>
              </a:rPr>
              <a:t>altri</a:t>
            </a:r>
            <a:r>
              <a:rPr lang="en-US" sz="1200" spc="-1" dirty="0">
                <a:solidFill>
                  <a:schemeClr val="tx2"/>
                </a:solidFill>
                <a:latin typeface="Cambria" panose="02040503050406030204" pitchFamily="18" charset="0"/>
                <a:ea typeface="Cambria" panose="02040503050406030204" pitchFamily="18" charset="0"/>
              </a:rPr>
              <a:t> </a:t>
            </a:r>
            <a:r>
              <a:rPr lang="en-US" sz="1200" spc="-1" dirty="0" err="1">
                <a:solidFill>
                  <a:schemeClr val="tx2"/>
                </a:solidFill>
                <a:latin typeface="Cambria" panose="02040503050406030204" pitchFamily="18" charset="0"/>
                <a:ea typeface="Cambria" panose="02040503050406030204" pitchFamily="18" charset="0"/>
              </a:rPr>
              <a:t>programmi</a:t>
            </a:r>
            <a:r>
              <a:rPr lang="en-US" sz="1200" spc="-1" dirty="0">
                <a:solidFill>
                  <a:schemeClr val="tx2"/>
                </a:solidFill>
                <a:latin typeface="Cambria" panose="02040503050406030204" pitchFamily="18" charset="0"/>
                <a:ea typeface="Cambria" panose="02040503050406030204" pitchFamily="18" charset="0"/>
              </a:rPr>
              <a:t> (Il report </a:t>
            </a:r>
            <a:r>
              <a:rPr lang="en-US" sz="1200" spc="-1" dirty="0" err="1">
                <a:solidFill>
                  <a:schemeClr val="tx2"/>
                </a:solidFill>
                <a:latin typeface="Cambria" panose="02040503050406030204" pitchFamily="18" charset="0"/>
                <a:ea typeface="Cambria" panose="02040503050406030204" pitchFamily="18" charset="0"/>
              </a:rPr>
              <a:t>specifico</a:t>
            </a:r>
            <a:r>
              <a:rPr lang="en-US" sz="1200" spc="-1" dirty="0">
                <a:solidFill>
                  <a:schemeClr val="tx2"/>
                </a:solidFill>
                <a:latin typeface="Cambria" panose="02040503050406030204" pitchFamily="18" charset="0"/>
                <a:ea typeface="Cambria" panose="02040503050406030204" pitchFamily="18" charset="0"/>
              </a:rPr>
              <a:t> è </a:t>
            </a:r>
            <a:r>
              <a:rPr lang="en-US" sz="1200" spc="-1" dirty="0" err="1">
                <a:solidFill>
                  <a:schemeClr val="tx2"/>
                </a:solidFill>
                <a:latin typeface="Cambria" panose="02040503050406030204" pitchFamily="18" charset="0"/>
                <a:ea typeface="Cambria" panose="02040503050406030204" pitchFamily="18" charset="0"/>
              </a:rPr>
              <a:t>stato</a:t>
            </a:r>
            <a:r>
              <a:rPr lang="en-US" sz="1200" spc="-1" dirty="0">
                <a:solidFill>
                  <a:schemeClr val="tx2"/>
                </a:solidFill>
                <a:latin typeface="Cambria" panose="02040503050406030204" pitchFamily="18" charset="0"/>
                <a:ea typeface="Cambria" panose="02040503050406030204" pitchFamily="18" charset="0"/>
              </a:rPr>
              <a:t> </a:t>
            </a:r>
            <a:r>
              <a:rPr lang="en-US" sz="1200" spc="-1" dirty="0" err="1">
                <a:solidFill>
                  <a:schemeClr val="tx2"/>
                </a:solidFill>
                <a:latin typeface="Cambria" panose="02040503050406030204" pitchFamily="18" charset="0"/>
                <a:ea typeface="Cambria" panose="02040503050406030204" pitchFamily="18" charset="0"/>
              </a:rPr>
              <a:t>personalizzato</a:t>
            </a:r>
            <a:r>
              <a:rPr lang="en-US" sz="1200" spc="-1" dirty="0">
                <a:solidFill>
                  <a:schemeClr val="tx2"/>
                </a:solidFill>
                <a:latin typeface="Cambria" panose="02040503050406030204" pitchFamily="18" charset="0"/>
                <a:ea typeface="Cambria" panose="02040503050406030204" pitchFamily="18" charset="0"/>
              </a:rPr>
              <a:t> con </a:t>
            </a:r>
            <a:r>
              <a:rPr lang="en-US" sz="1200" spc="-1" dirty="0" err="1">
                <a:solidFill>
                  <a:schemeClr val="tx2"/>
                </a:solidFill>
                <a:latin typeface="Cambria" panose="02040503050406030204" pitchFamily="18" charset="0"/>
                <a:ea typeface="Cambria" panose="02040503050406030204" pitchFamily="18" charset="0"/>
              </a:rPr>
              <a:t>i</a:t>
            </a:r>
            <a:r>
              <a:rPr lang="en-US" sz="1200" spc="-1" dirty="0">
                <a:solidFill>
                  <a:schemeClr val="tx2"/>
                </a:solidFill>
                <a:latin typeface="Cambria" panose="02040503050406030204" pitchFamily="18" charset="0"/>
                <a:ea typeface="Cambria" panose="02040503050406030204" pitchFamily="18" charset="0"/>
              </a:rPr>
              <a:t> </a:t>
            </a:r>
            <a:r>
              <a:rPr lang="en-US" sz="1200" spc="-1" dirty="0" err="1">
                <a:solidFill>
                  <a:schemeClr val="tx2"/>
                </a:solidFill>
                <a:latin typeface="Cambria" panose="02040503050406030204" pitchFamily="18" charset="0"/>
                <a:ea typeface="Cambria" panose="02040503050406030204" pitchFamily="18" charset="0"/>
              </a:rPr>
              <a:t>loghi</a:t>
            </a:r>
            <a:r>
              <a:rPr lang="en-US" sz="1200" spc="-1" dirty="0">
                <a:solidFill>
                  <a:schemeClr val="tx2"/>
                </a:solidFill>
                <a:latin typeface="Cambria" panose="02040503050406030204" pitchFamily="18" charset="0"/>
                <a:ea typeface="Cambria" panose="02040503050406030204" pitchFamily="18" charset="0"/>
              </a:rPr>
              <a:t> del </a:t>
            </a:r>
            <a:r>
              <a:rPr lang="en-US" sz="1200" spc="-1" dirty="0" err="1">
                <a:solidFill>
                  <a:schemeClr val="tx2"/>
                </a:solidFill>
                <a:latin typeface="Cambria" panose="02040503050406030204" pitchFamily="18" charset="0"/>
                <a:ea typeface="Cambria" panose="02040503050406030204" pitchFamily="18" charset="0"/>
              </a:rPr>
              <a:t>rispettivo</a:t>
            </a:r>
            <a:r>
              <a:rPr lang="en-US" sz="1200" spc="-1" dirty="0">
                <a:solidFill>
                  <a:schemeClr val="tx2"/>
                </a:solidFill>
                <a:latin typeface="Cambria" panose="02040503050406030204" pitchFamily="18" charset="0"/>
                <a:ea typeface="Cambria" panose="02040503050406030204" pitchFamily="18" charset="0"/>
              </a:rPr>
              <a:t> </a:t>
            </a:r>
            <a:r>
              <a:rPr lang="en-US" sz="1200" spc="-1" dirty="0" err="1">
                <a:solidFill>
                  <a:schemeClr val="tx2"/>
                </a:solidFill>
                <a:latin typeface="Cambria" panose="02040503050406030204" pitchFamily="18" charset="0"/>
                <a:ea typeface="Cambria" panose="02040503050406030204" pitchFamily="18" charset="0"/>
              </a:rPr>
              <a:t>programma</a:t>
            </a:r>
            <a:r>
              <a:rPr lang="en-US" sz="1200" spc="-1" dirty="0">
                <a:solidFill>
                  <a:schemeClr val="tx2"/>
                </a:solidFill>
                <a:latin typeface="Cambria" panose="02040503050406030204" pitchFamily="18" charset="0"/>
                <a:ea typeface="Cambria" panose="02040503050406030204" pitchFamily="18" charset="0"/>
              </a:rPr>
              <a:t> di </a:t>
            </a:r>
            <a:r>
              <a:rPr lang="en-US" sz="1200" spc="-1" dirty="0" err="1">
                <a:solidFill>
                  <a:schemeClr val="tx2"/>
                </a:solidFill>
                <a:latin typeface="Cambria" panose="02040503050406030204" pitchFamily="18" charset="0"/>
                <a:ea typeface="Cambria" panose="02040503050406030204" pitchFamily="18" charset="0"/>
              </a:rPr>
              <a:t>finanziamento</a:t>
            </a:r>
            <a:r>
              <a:rPr lang="en-US" sz="1200" spc="-1" dirty="0">
                <a:solidFill>
                  <a:schemeClr val="tx2"/>
                </a:solidFill>
                <a:latin typeface="Cambria" panose="02040503050406030204" pitchFamily="18" charset="0"/>
                <a:ea typeface="Cambria" panose="02040503050406030204" pitchFamily="18" charset="0"/>
              </a:rPr>
              <a:t>) -&gt;&gt; Qui è </a:t>
            </a:r>
            <a:r>
              <a:rPr lang="en-US" sz="1200" spc="-1" dirty="0" err="1">
                <a:solidFill>
                  <a:schemeClr val="tx2"/>
                </a:solidFill>
                <a:latin typeface="Cambria" panose="02040503050406030204" pitchFamily="18" charset="0"/>
                <a:ea typeface="Cambria" panose="02040503050406030204" pitchFamily="18" charset="0"/>
              </a:rPr>
              <a:t>rappresentato</a:t>
            </a:r>
            <a:r>
              <a:rPr lang="en-US" sz="1200" spc="-1" dirty="0">
                <a:solidFill>
                  <a:schemeClr val="tx2"/>
                </a:solidFill>
                <a:latin typeface="Cambria" panose="02040503050406030204" pitchFamily="18" charset="0"/>
                <a:ea typeface="Cambria" panose="02040503050406030204" pitchFamily="18" charset="0"/>
              </a:rPr>
              <a:t> </a:t>
            </a:r>
            <a:r>
              <a:rPr lang="en-US" sz="1200" spc="-1" dirty="0" err="1">
                <a:solidFill>
                  <a:schemeClr val="tx2"/>
                </a:solidFill>
                <a:latin typeface="Cambria" panose="02040503050406030204" pitchFamily="18" charset="0"/>
                <a:ea typeface="Cambria" panose="02040503050406030204" pitchFamily="18" charset="0"/>
              </a:rPr>
              <a:t>il</a:t>
            </a:r>
            <a:r>
              <a:rPr lang="en-US" sz="1200" spc="-1" dirty="0">
                <a:solidFill>
                  <a:schemeClr val="tx2"/>
                </a:solidFill>
                <a:latin typeface="Cambria" panose="02040503050406030204" pitchFamily="18" charset="0"/>
                <a:ea typeface="Cambria" panose="02040503050406030204" pitchFamily="18" charset="0"/>
              </a:rPr>
              <a:t> Report Timesheet </a:t>
            </a:r>
            <a:r>
              <a:rPr lang="en-US" sz="1200" spc="-1" dirty="0" err="1">
                <a:solidFill>
                  <a:schemeClr val="tx2"/>
                </a:solidFill>
                <a:latin typeface="Cambria" panose="02040503050406030204" pitchFamily="18" charset="0"/>
                <a:ea typeface="Cambria" panose="02040503050406030204" pitchFamily="18" charset="0"/>
              </a:rPr>
              <a:t>Sintesi</a:t>
            </a:r>
            <a:r>
              <a:rPr lang="en-US" sz="1200" spc="-1" dirty="0">
                <a:solidFill>
                  <a:schemeClr val="tx2"/>
                </a:solidFill>
                <a:latin typeface="Cambria" panose="02040503050406030204" pitchFamily="18" charset="0"/>
                <a:ea typeface="Cambria" panose="02040503050406030204" pitchFamily="18" charset="0"/>
              </a:rPr>
              <a:t> </a:t>
            </a:r>
            <a:r>
              <a:rPr lang="en-US" sz="1200" spc="-1" dirty="0" err="1">
                <a:solidFill>
                  <a:schemeClr val="tx2"/>
                </a:solidFill>
                <a:latin typeface="Cambria" panose="02040503050406030204" pitchFamily="18" charset="0"/>
                <a:ea typeface="Cambria" panose="02040503050406030204" pitchFamily="18" charset="0"/>
              </a:rPr>
              <a:t>Plurimensile</a:t>
            </a:r>
            <a:r>
              <a:rPr lang="en-US" sz="1200" spc="-1" dirty="0">
                <a:solidFill>
                  <a:schemeClr val="tx2"/>
                </a:solidFill>
                <a:latin typeface="Cambria" panose="02040503050406030204" pitchFamily="18" charset="0"/>
                <a:ea typeface="Cambria" panose="02040503050406030204" pitchFamily="18" charset="0"/>
              </a:rPr>
              <a:t> </a:t>
            </a:r>
            <a:r>
              <a:rPr lang="en-US" sz="1200" b="1" spc="-1" dirty="0">
                <a:solidFill>
                  <a:schemeClr val="tx2"/>
                </a:solidFill>
                <a:latin typeface="Cambria" panose="02040503050406030204" pitchFamily="18" charset="0"/>
                <a:ea typeface="Cambria" panose="02040503050406030204" pitchFamily="18" charset="0"/>
              </a:rPr>
              <a:t>PON </a:t>
            </a:r>
          </a:p>
        </p:txBody>
      </p:sp>
      <p:pic>
        <p:nvPicPr>
          <p:cNvPr id="4" name="Immagine 3"/>
          <p:cNvPicPr>
            <a:picLocks noChangeAspect="1"/>
          </p:cNvPicPr>
          <p:nvPr/>
        </p:nvPicPr>
        <p:blipFill>
          <a:blip r:embed="rId2"/>
          <a:stretch>
            <a:fillRect/>
          </a:stretch>
        </p:blipFill>
        <p:spPr>
          <a:xfrm>
            <a:off x="1022445" y="1158518"/>
            <a:ext cx="7040340" cy="4098212"/>
          </a:xfrm>
          <a:prstGeom prst="rect">
            <a:avLst/>
          </a:prstGeom>
        </p:spPr>
      </p:pic>
      <p:pic>
        <p:nvPicPr>
          <p:cNvPr id="11" name="Immagine 10" descr="Schermata 2020-12-08 alle 12.50.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56" y="79512"/>
            <a:ext cx="1031163" cy="937421"/>
          </a:xfrm>
          <a:prstGeom prst="rect">
            <a:avLst/>
          </a:prstGeom>
        </p:spPr>
      </p:pic>
      <p:pic>
        <p:nvPicPr>
          <p:cNvPr id="12" name="Immagine 6"/>
          <p:cNvPicPr/>
          <p:nvPr/>
        </p:nvPicPr>
        <p:blipFill>
          <a:blip r:embed="rId4"/>
          <a:stretch/>
        </p:blipFill>
        <p:spPr>
          <a:xfrm>
            <a:off x="7166919" y="71588"/>
            <a:ext cx="895866" cy="765124"/>
          </a:xfrm>
          <a:prstGeom prst="rect">
            <a:avLst/>
          </a:prstGeom>
          <a:ln>
            <a:noFill/>
          </a:ln>
        </p:spPr>
      </p:pic>
      <p:sp>
        <p:nvSpPr>
          <p:cNvPr id="13" name="TextShape 3"/>
          <p:cNvSpPr txBox="1"/>
          <p:nvPr/>
        </p:nvSpPr>
        <p:spPr>
          <a:xfrm>
            <a:off x="452878" y="64687"/>
            <a:ext cx="6667953" cy="973283"/>
          </a:xfrm>
          <a:prstGeom prst="rect">
            <a:avLst/>
          </a:prstGeom>
          <a:noFill/>
          <a:ln>
            <a:noFill/>
          </a:ln>
        </p:spPr>
        <p:txBody>
          <a:bodyPr anchor="ctr"/>
          <a:lstStyle/>
          <a:p>
            <a:pPr algn="ctr">
              <a:lnSpc>
                <a:spcPct val="100000"/>
              </a:lnSpc>
            </a:pPr>
            <a:r>
              <a:rPr lang="it-IT" sz="2000" u="sng" spc="-1" dirty="0">
                <a:solidFill>
                  <a:srgbClr val="FF0000"/>
                </a:solidFill>
                <a:latin typeface="Athelas Regular"/>
                <a:cs typeface="Athelas Regular"/>
              </a:rPr>
              <a:t>Esempio di </a:t>
            </a:r>
          </a:p>
          <a:p>
            <a:pPr>
              <a:lnSpc>
                <a:spcPct val="100000"/>
              </a:lnSpc>
            </a:pPr>
            <a:r>
              <a:rPr lang="it-IT" sz="2000" b="1" spc="-1" dirty="0">
                <a:solidFill>
                  <a:srgbClr val="FF0000"/>
                </a:solidFill>
                <a:latin typeface="Athelas Regular"/>
                <a:cs typeface="Athelas Regular"/>
              </a:rPr>
              <a:t>         </a:t>
            </a:r>
            <a:r>
              <a:rPr lang="it-IT" sz="2000" b="1" u="sng" spc="-1" dirty="0">
                <a:solidFill>
                  <a:srgbClr val="FF0000"/>
                </a:solidFill>
                <a:latin typeface="Athelas Regular"/>
                <a:cs typeface="Athelas Regular"/>
              </a:rPr>
              <a:t>Report </a:t>
            </a:r>
            <a:r>
              <a:rPr lang="it-IT" sz="2000" b="1" u="sng" spc="-1" dirty="0">
                <a:solidFill>
                  <a:srgbClr val="800000"/>
                </a:solidFill>
                <a:latin typeface="Athelas Regular"/>
                <a:cs typeface="Athelas Regular"/>
              </a:rPr>
              <a:t>TIMESHEET </a:t>
            </a:r>
            <a:r>
              <a:rPr lang="it-IT" sz="2000" b="1" u="sng" spc="-1" dirty="0">
                <a:solidFill>
                  <a:srgbClr val="FF0000"/>
                </a:solidFill>
                <a:latin typeface="Athelas Regular"/>
                <a:cs typeface="Athelas Regular"/>
              </a:rPr>
              <a:t>Sintesi </a:t>
            </a:r>
            <a:r>
              <a:rPr lang="it-IT" sz="2000" b="1" u="sng" spc="-1" dirty="0" err="1">
                <a:solidFill>
                  <a:srgbClr val="FF0000"/>
                </a:solidFill>
                <a:latin typeface="Athelas Regular"/>
                <a:cs typeface="Athelas Regular"/>
              </a:rPr>
              <a:t>Plurimensile</a:t>
            </a:r>
            <a:r>
              <a:rPr lang="it-IT" sz="2000" b="1" u="sng" spc="-1" dirty="0">
                <a:solidFill>
                  <a:srgbClr val="FF0000"/>
                </a:solidFill>
                <a:latin typeface="Athelas Regular"/>
                <a:cs typeface="Athelas Regular"/>
              </a:rPr>
              <a:t> </a:t>
            </a:r>
            <a:r>
              <a:rPr lang="it-IT" sz="2000" b="1" u="sng" spc="-1" dirty="0">
                <a:solidFill>
                  <a:srgbClr val="800000"/>
                </a:solidFill>
                <a:latin typeface="Athelas Regular"/>
                <a:cs typeface="Athelas Regular"/>
              </a:rPr>
              <a:t>PON</a:t>
            </a:r>
            <a:r>
              <a:rPr lang="it-IT" sz="2000" b="1" u="sng" spc="-1" dirty="0">
                <a:solidFill>
                  <a:srgbClr val="FF0000"/>
                </a:solidFill>
                <a:latin typeface="Athelas Regular"/>
                <a:cs typeface="Athelas Regular"/>
              </a:rPr>
              <a:t> (2)</a:t>
            </a:r>
            <a:endParaRPr lang="it-IT" sz="2000" b="0" u="sng" strike="noStrike" spc="-1" dirty="0">
              <a:solidFill>
                <a:schemeClr val="tx2">
                  <a:lumMod val="75000"/>
                </a:schemeClr>
              </a:solidFill>
              <a:latin typeface="Athelas Regular"/>
              <a:cs typeface="Athelas Regular"/>
            </a:endParaRPr>
          </a:p>
        </p:txBody>
      </p:sp>
      <p:sp>
        <p:nvSpPr>
          <p:cNvPr id="14" name="CasellaDiTesto 13"/>
          <p:cNvSpPr txBox="1"/>
          <p:nvPr/>
        </p:nvSpPr>
        <p:spPr>
          <a:xfrm>
            <a:off x="6171594" y="4933492"/>
            <a:ext cx="2193205" cy="184666"/>
          </a:xfrm>
          <a:prstGeom prst="rect">
            <a:avLst/>
          </a:prstGeom>
          <a:noFill/>
        </p:spPr>
        <p:txBody>
          <a:bodyPr wrap="square" rtlCol="0">
            <a:spAutoFit/>
          </a:bodyPr>
          <a:lstStyle/>
          <a:p>
            <a:r>
              <a:rPr lang="it-IT" sz="600" dirty="0"/>
              <a:t>/</a:t>
            </a:r>
            <a:r>
              <a:rPr lang="it-IT" sz="600" dirty="0" err="1"/>
              <a:t>Rector’sDelegate</a:t>
            </a:r>
            <a:endParaRPr lang="it-IT" sz="600" dirty="0"/>
          </a:p>
        </p:txBody>
      </p:sp>
      <p:sp>
        <p:nvSpPr>
          <p:cNvPr id="15" name="CasellaDiTesto 14"/>
          <p:cNvSpPr txBox="1"/>
          <p:nvPr/>
        </p:nvSpPr>
        <p:spPr>
          <a:xfrm>
            <a:off x="6633008" y="5283470"/>
            <a:ext cx="2509572" cy="830997"/>
          </a:xfrm>
          <a:prstGeom prst="rect">
            <a:avLst/>
          </a:prstGeom>
          <a:noFill/>
          <a:ln>
            <a:solidFill>
              <a:schemeClr val="accent2"/>
            </a:solidFill>
          </a:ln>
        </p:spPr>
        <p:txBody>
          <a:bodyPr wrap="square" rtlCol="0">
            <a:spAutoFit/>
          </a:bodyPr>
          <a:lstStyle/>
          <a:p>
            <a:pPr algn="just"/>
            <a:r>
              <a:rPr lang="it-IT" sz="800" b="1" dirty="0">
                <a:solidFill>
                  <a:srgbClr val="FF0000"/>
                </a:solidFill>
              </a:rPr>
              <a:t>In alcuni PON, potrebbe essere richiesto un firmatario alternativo o aggiuntivo al Direttore di Dipartimento: ossia un Delegato del Rettore </a:t>
            </a:r>
            <a:r>
              <a:rPr lang="it-IT" sz="800" b="1" dirty="0">
                <a:solidFill>
                  <a:srgbClr val="FF0000"/>
                </a:solidFill>
                <a:sym typeface="Wingdings" panose="05000000000000000000" pitchFamily="2" charset="2"/>
              </a:rPr>
              <a:t> </a:t>
            </a:r>
            <a:r>
              <a:rPr lang="it-IT" sz="800" b="1" dirty="0">
                <a:solidFill>
                  <a:srgbClr val="FF0000"/>
                </a:solidFill>
              </a:rPr>
              <a:t>inserendo anche il nominativo del Delegato del Rettore come Risorsa Umana in U-</a:t>
            </a:r>
            <a:r>
              <a:rPr lang="it-IT" sz="800" b="1" dirty="0" err="1">
                <a:solidFill>
                  <a:srgbClr val="FF0000"/>
                </a:solidFill>
              </a:rPr>
              <a:t>Gov</a:t>
            </a:r>
            <a:r>
              <a:rPr lang="it-IT" sz="800" b="1" dirty="0">
                <a:solidFill>
                  <a:srgbClr val="FF0000"/>
                </a:solidFill>
              </a:rPr>
              <a:t>, il suo nominativo sarà riportato in automatico nel TS</a:t>
            </a:r>
          </a:p>
        </p:txBody>
      </p:sp>
      <p:cxnSp>
        <p:nvCxnSpPr>
          <p:cNvPr id="17" name="Connettore 2 16"/>
          <p:cNvCxnSpPr/>
          <p:nvPr/>
        </p:nvCxnSpPr>
        <p:spPr>
          <a:xfrm flipH="1">
            <a:off x="4889045" y="4743470"/>
            <a:ext cx="253093" cy="22043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0" name="CasellaDiTesto 19"/>
          <p:cNvSpPr txBox="1"/>
          <p:nvPr/>
        </p:nvSpPr>
        <p:spPr>
          <a:xfrm>
            <a:off x="3685843" y="5312256"/>
            <a:ext cx="2373532" cy="584776"/>
          </a:xfrm>
          <a:prstGeom prst="rect">
            <a:avLst/>
          </a:prstGeom>
          <a:noFill/>
          <a:ln>
            <a:solidFill>
              <a:schemeClr val="accent2"/>
            </a:solidFill>
          </a:ln>
        </p:spPr>
        <p:txBody>
          <a:bodyPr wrap="square" rtlCol="0">
            <a:spAutoFit/>
          </a:bodyPr>
          <a:lstStyle/>
          <a:p>
            <a:pPr algn="just"/>
            <a:r>
              <a:rPr lang="it-IT" sz="800" b="1" dirty="0">
                <a:solidFill>
                  <a:srgbClr val="FF0000"/>
                </a:solidFill>
              </a:rPr>
              <a:t>“Valorizzando” il Direttore del </a:t>
            </a:r>
            <a:r>
              <a:rPr lang="it-IT" sz="800" b="1" dirty="0" err="1">
                <a:solidFill>
                  <a:srgbClr val="FF0000"/>
                </a:solidFill>
              </a:rPr>
              <a:t>Dip</a:t>
            </a:r>
            <a:r>
              <a:rPr lang="it-IT" sz="800" b="1" dirty="0">
                <a:solidFill>
                  <a:srgbClr val="FF0000"/>
                </a:solidFill>
              </a:rPr>
              <a:t>, ossia inserendo anche il Direttore del Dipartimento come Risorsa Umana in U-</a:t>
            </a:r>
            <a:r>
              <a:rPr lang="it-IT" sz="800" b="1" dirty="0" err="1">
                <a:solidFill>
                  <a:srgbClr val="FF0000"/>
                </a:solidFill>
              </a:rPr>
              <a:t>Gov</a:t>
            </a:r>
            <a:r>
              <a:rPr lang="it-IT" sz="800" b="1" dirty="0">
                <a:solidFill>
                  <a:srgbClr val="FF0000"/>
                </a:solidFill>
              </a:rPr>
              <a:t> -&gt; il suo nominativo sarà riportato in automatico nel TS</a:t>
            </a:r>
          </a:p>
        </p:txBody>
      </p:sp>
      <p:cxnSp>
        <p:nvCxnSpPr>
          <p:cNvPr id="9" name="Connettore 2 8"/>
          <p:cNvCxnSpPr/>
          <p:nvPr/>
        </p:nvCxnSpPr>
        <p:spPr>
          <a:xfrm flipV="1">
            <a:off x="5320553" y="5090694"/>
            <a:ext cx="462337" cy="21106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Connettore 2 22"/>
          <p:cNvCxnSpPr/>
          <p:nvPr/>
        </p:nvCxnSpPr>
        <p:spPr>
          <a:xfrm flipH="1" flipV="1">
            <a:off x="6664491" y="5132916"/>
            <a:ext cx="367334" cy="18466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CasellaDiTesto 23"/>
          <p:cNvSpPr txBox="1"/>
          <p:nvPr/>
        </p:nvSpPr>
        <p:spPr>
          <a:xfrm>
            <a:off x="5161801" y="4253582"/>
            <a:ext cx="2957116" cy="461665"/>
          </a:xfrm>
          <a:prstGeom prst="rect">
            <a:avLst/>
          </a:prstGeom>
          <a:noFill/>
          <a:ln>
            <a:solidFill>
              <a:schemeClr val="accent2"/>
            </a:solidFill>
          </a:ln>
        </p:spPr>
        <p:txBody>
          <a:bodyPr wrap="square" rtlCol="0">
            <a:spAutoFit/>
          </a:bodyPr>
          <a:lstStyle/>
          <a:p>
            <a:pPr algn="just"/>
            <a:r>
              <a:rPr lang="it-IT" sz="800" b="1" dirty="0">
                <a:solidFill>
                  <a:srgbClr val="FF0000"/>
                </a:solidFill>
              </a:rPr>
              <a:t>“Valorizzando” il RS, ossia inserendo il nominativo del </a:t>
            </a:r>
            <a:r>
              <a:rPr lang="it-IT" sz="800" b="1" dirty="0" err="1">
                <a:solidFill>
                  <a:srgbClr val="FF0000"/>
                </a:solidFill>
              </a:rPr>
              <a:t>Resp</a:t>
            </a:r>
            <a:r>
              <a:rPr lang="it-IT" sz="800" b="1" dirty="0">
                <a:solidFill>
                  <a:srgbClr val="FF0000"/>
                </a:solidFill>
              </a:rPr>
              <a:t>. Scientifico in U-</a:t>
            </a:r>
            <a:r>
              <a:rPr lang="it-IT" sz="800" b="1" dirty="0" err="1">
                <a:solidFill>
                  <a:srgbClr val="FF0000"/>
                </a:solidFill>
              </a:rPr>
              <a:t>Gov</a:t>
            </a:r>
            <a:r>
              <a:rPr lang="it-IT" sz="800" b="1" dirty="0">
                <a:solidFill>
                  <a:srgbClr val="FF0000"/>
                </a:solidFill>
              </a:rPr>
              <a:t>, nella sezione “ruoli” -&gt; il nominativo del RS sarà riportato in automatico nel TS</a:t>
            </a:r>
          </a:p>
        </p:txBody>
      </p:sp>
      <p:pic>
        <p:nvPicPr>
          <p:cNvPr id="16"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94291" y="1144889"/>
            <a:ext cx="979021" cy="424431"/>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p:spPr>
      </p:pic>
    </p:spTree>
    <p:extLst>
      <p:ext uri="{BB962C8B-B14F-4D97-AF65-F5344CB8AC3E}">
        <p14:creationId xmlns:p14="http://schemas.microsoft.com/office/powerpoint/2010/main" val="8615004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sp>
        <p:nvSpPr>
          <p:cNvPr id="10" name="CustomShape 2"/>
          <p:cNvSpPr/>
          <p:nvPr/>
        </p:nvSpPr>
        <p:spPr>
          <a:xfrm>
            <a:off x="272089" y="6133902"/>
            <a:ext cx="8671056" cy="667671"/>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lvl="0" algn="just"/>
            <a:r>
              <a:rPr lang="en-US" sz="1200" spc="-1" dirty="0" err="1">
                <a:solidFill>
                  <a:srgbClr val="1F497D"/>
                </a:solidFill>
                <a:latin typeface="Cambria" panose="02040503050406030204" pitchFamily="18" charset="0"/>
                <a:ea typeface="Cambria" panose="02040503050406030204" pitchFamily="18" charset="0"/>
              </a:rPr>
              <a:t>Questo</a:t>
            </a:r>
            <a:r>
              <a:rPr lang="en-US" sz="1200" spc="-1" dirty="0">
                <a:solidFill>
                  <a:srgbClr val="1F497D"/>
                </a:solidFill>
                <a:latin typeface="Cambria" panose="02040503050406030204" pitchFamily="18" charset="0"/>
                <a:ea typeface="Cambria" panose="02040503050406030204" pitchFamily="18" charset="0"/>
              </a:rPr>
              <a:t> è </a:t>
            </a:r>
            <a:r>
              <a:rPr lang="en-US" sz="1200" spc="-1" dirty="0" err="1">
                <a:solidFill>
                  <a:srgbClr val="1F497D"/>
                </a:solidFill>
                <a:latin typeface="Cambria" panose="02040503050406030204" pitchFamily="18" charset="0"/>
                <a:ea typeface="Cambria" panose="02040503050406030204" pitchFamily="18" charset="0"/>
              </a:rPr>
              <a:t>il</a:t>
            </a:r>
            <a:r>
              <a:rPr lang="en-US" sz="1200" spc="-1" dirty="0">
                <a:solidFill>
                  <a:srgbClr val="1F497D"/>
                </a:solidFill>
                <a:latin typeface="Cambria" panose="02040503050406030204" pitchFamily="18" charset="0"/>
                <a:ea typeface="Cambria" panose="02040503050406030204" pitchFamily="18" charset="0"/>
              </a:rPr>
              <a:t> Report di </a:t>
            </a:r>
            <a:r>
              <a:rPr lang="en-US" sz="1200" spc="-1" dirty="0" err="1">
                <a:solidFill>
                  <a:srgbClr val="1F497D"/>
                </a:solidFill>
                <a:latin typeface="Cambria" panose="02040503050406030204" pitchFamily="18" charset="0"/>
                <a:ea typeface="Cambria" panose="02040503050406030204" pitchFamily="18" charset="0"/>
              </a:rPr>
              <a:t>uno</a:t>
            </a:r>
            <a:r>
              <a:rPr lang="en-US" sz="1200" spc="-1" dirty="0">
                <a:solidFill>
                  <a:srgbClr val="1F497D"/>
                </a:solidFill>
                <a:latin typeface="Cambria" panose="02040503050406030204" pitchFamily="18" charset="0"/>
                <a:ea typeface="Cambria" panose="02040503050406030204" pitchFamily="18" charset="0"/>
              </a:rPr>
              <a:t> </a:t>
            </a:r>
            <a:r>
              <a:rPr lang="en-US" sz="1200" spc="-1" dirty="0" err="1">
                <a:solidFill>
                  <a:srgbClr val="1F497D"/>
                </a:solidFill>
                <a:latin typeface="Cambria" panose="02040503050406030204" pitchFamily="18" charset="0"/>
                <a:ea typeface="Cambria" panose="02040503050406030204" pitchFamily="18" charset="0"/>
              </a:rPr>
              <a:t>specifico</a:t>
            </a:r>
            <a:r>
              <a:rPr lang="en-US" sz="1200" spc="-1" dirty="0">
                <a:solidFill>
                  <a:srgbClr val="1F497D"/>
                </a:solidFill>
                <a:latin typeface="Cambria" panose="02040503050406030204" pitchFamily="18" charset="0"/>
                <a:ea typeface="Cambria" panose="02040503050406030204" pitchFamily="18" charset="0"/>
              </a:rPr>
              <a:t> </a:t>
            </a:r>
            <a:r>
              <a:rPr lang="en-US" sz="1200" spc="-1" dirty="0" err="1">
                <a:solidFill>
                  <a:srgbClr val="1F497D"/>
                </a:solidFill>
                <a:latin typeface="Cambria" panose="02040503050406030204" pitchFamily="18" charset="0"/>
                <a:ea typeface="Cambria" panose="02040503050406030204" pitchFamily="18" charset="0"/>
              </a:rPr>
              <a:t>progetto</a:t>
            </a:r>
            <a:r>
              <a:rPr lang="en-US" sz="1200" spc="-1" dirty="0">
                <a:solidFill>
                  <a:srgbClr val="1F497D"/>
                </a:solidFill>
                <a:latin typeface="Cambria" panose="02040503050406030204" pitchFamily="18" charset="0"/>
                <a:ea typeface="Cambria" panose="02040503050406030204" pitchFamily="18" charset="0"/>
              </a:rPr>
              <a:t>: </a:t>
            </a:r>
            <a:r>
              <a:rPr lang="en-US" sz="1200" spc="-1" dirty="0" err="1">
                <a:solidFill>
                  <a:srgbClr val="1F497D"/>
                </a:solidFill>
                <a:latin typeface="Cambria" panose="02040503050406030204" pitchFamily="18" charset="0"/>
                <a:ea typeface="Cambria" panose="02040503050406030204" pitchFamily="18" charset="0"/>
              </a:rPr>
              <a:t>riporta</a:t>
            </a:r>
            <a:r>
              <a:rPr lang="en-US" sz="1200" spc="-1" dirty="0">
                <a:solidFill>
                  <a:srgbClr val="1F497D"/>
                </a:solidFill>
                <a:latin typeface="Cambria" panose="02040503050406030204" pitchFamily="18" charset="0"/>
                <a:ea typeface="Cambria" panose="02040503050406030204" pitchFamily="18" charset="0"/>
              </a:rPr>
              <a:t> le ore </a:t>
            </a:r>
            <a:r>
              <a:rPr lang="en-US" sz="1200" spc="-1" dirty="0" err="1">
                <a:solidFill>
                  <a:srgbClr val="1F497D"/>
                </a:solidFill>
                <a:latin typeface="Cambria" panose="02040503050406030204" pitchFamily="18" charset="0"/>
                <a:ea typeface="Cambria" panose="02040503050406030204" pitchFamily="18" charset="0"/>
              </a:rPr>
              <a:t>inserite</a:t>
            </a:r>
            <a:r>
              <a:rPr lang="en-US" sz="1200" spc="-1" dirty="0">
                <a:solidFill>
                  <a:srgbClr val="1F497D"/>
                </a:solidFill>
                <a:latin typeface="Cambria" panose="02040503050406030204" pitchFamily="18" charset="0"/>
                <a:ea typeface="Cambria" panose="02040503050406030204" pitchFamily="18" charset="0"/>
              </a:rPr>
              <a:t> per lo </a:t>
            </a:r>
            <a:r>
              <a:rPr lang="en-US" sz="1200" spc="-1" dirty="0" err="1">
                <a:solidFill>
                  <a:srgbClr val="1F497D"/>
                </a:solidFill>
                <a:latin typeface="Cambria" panose="02040503050406030204" pitchFamily="18" charset="0"/>
                <a:ea typeface="Cambria" panose="02040503050406030204" pitchFamily="18" charset="0"/>
              </a:rPr>
              <a:t>specifico</a:t>
            </a:r>
            <a:r>
              <a:rPr lang="en-US" sz="1200" spc="-1" dirty="0">
                <a:solidFill>
                  <a:srgbClr val="1F497D"/>
                </a:solidFill>
                <a:latin typeface="Cambria" panose="02040503050406030204" pitchFamily="18" charset="0"/>
                <a:ea typeface="Cambria" panose="02040503050406030204" pitchFamily="18" charset="0"/>
              </a:rPr>
              <a:t> </a:t>
            </a:r>
            <a:r>
              <a:rPr lang="en-US" sz="1200" spc="-1" dirty="0" err="1">
                <a:solidFill>
                  <a:srgbClr val="1F497D"/>
                </a:solidFill>
                <a:latin typeface="Cambria" panose="02040503050406030204" pitchFamily="18" charset="0"/>
                <a:ea typeface="Cambria" panose="02040503050406030204" pitchFamily="18" charset="0"/>
              </a:rPr>
              <a:t>progetto</a:t>
            </a:r>
            <a:r>
              <a:rPr lang="en-US" sz="1200" spc="-1" dirty="0">
                <a:solidFill>
                  <a:srgbClr val="1F497D"/>
                </a:solidFill>
                <a:latin typeface="Cambria" panose="02040503050406030204" pitchFamily="18" charset="0"/>
                <a:ea typeface="Cambria" panose="02040503050406030204" pitchFamily="18" charset="0"/>
              </a:rPr>
              <a:t>, in </a:t>
            </a:r>
            <a:r>
              <a:rPr lang="en-US" sz="1200" spc="-1" dirty="0" err="1">
                <a:solidFill>
                  <a:srgbClr val="1F497D"/>
                </a:solidFill>
                <a:latin typeface="Cambria" panose="02040503050406030204" pitchFamily="18" charset="0"/>
                <a:ea typeface="Cambria" panose="02040503050406030204" pitchFamily="18" charset="0"/>
              </a:rPr>
              <a:t>maniera</a:t>
            </a:r>
            <a:r>
              <a:rPr lang="en-US" sz="1200" spc="-1" dirty="0">
                <a:solidFill>
                  <a:srgbClr val="1F497D"/>
                </a:solidFill>
                <a:latin typeface="Cambria" panose="02040503050406030204" pitchFamily="18" charset="0"/>
                <a:ea typeface="Cambria" panose="02040503050406030204" pitchFamily="18" charset="0"/>
              </a:rPr>
              <a:t> </a:t>
            </a:r>
            <a:r>
              <a:rPr lang="en-US" sz="1200" spc="-1" dirty="0" err="1">
                <a:solidFill>
                  <a:srgbClr val="1F497D"/>
                </a:solidFill>
                <a:latin typeface="Cambria" panose="02040503050406030204" pitchFamily="18" charset="0"/>
                <a:ea typeface="Cambria" panose="02040503050406030204" pitchFamily="18" charset="0"/>
              </a:rPr>
              <a:t>comunque</a:t>
            </a:r>
            <a:r>
              <a:rPr lang="en-US" sz="1200" spc="-1" dirty="0">
                <a:solidFill>
                  <a:srgbClr val="1F497D"/>
                </a:solidFill>
                <a:latin typeface="Cambria" panose="02040503050406030204" pitchFamily="18" charset="0"/>
                <a:ea typeface="Cambria" panose="02040503050406030204" pitchFamily="18" charset="0"/>
              </a:rPr>
              <a:t> </a:t>
            </a:r>
            <a:r>
              <a:rPr lang="en-US" sz="1200" spc="-1" dirty="0" err="1">
                <a:solidFill>
                  <a:srgbClr val="1F497D"/>
                </a:solidFill>
                <a:latin typeface="Cambria" panose="02040503050406030204" pitchFamily="18" charset="0"/>
                <a:ea typeface="Cambria" panose="02040503050406030204" pitchFamily="18" charset="0"/>
              </a:rPr>
              <a:t>integrata</a:t>
            </a:r>
            <a:r>
              <a:rPr lang="en-US" sz="1200" spc="-1" dirty="0">
                <a:solidFill>
                  <a:srgbClr val="1F497D"/>
                </a:solidFill>
                <a:latin typeface="Cambria" panose="02040503050406030204" pitchFamily="18" charset="0"/>
                <a:ea typeface="Cambria" panose="02040503050406030204" pitchFamily="18" charset="0"/>
              </a:rPr>
              <a:t> con </a:t>
            </a:r>
            <a:r>
              <a:rPr lang="en-US" sz="1200" spc="-1" dirty="0" err="1">
                <a:solidFill>
                  <a:srgbClr val="1F497D"/>
                </a:solidFill>
                <a:latin typeface="Cambria" panose="02040503050406030204" pitchFamily="18" charset="0"/>
                <a:ea typeface="Cambria" panose="02040503050406030204" pitchFamily="18" charset="0"/>
              </a:rPr>
              <a:t>i</a:t>
            </a:r>
            <a:r>
              <a:rPr lang="en-US" sz="1200" spc="-1" dirty="0">
                <a:solidFill>
                  <a:srgbClr val="1F497D"/>
                </a:solidFill>
                <a:latin typeface="Cambria" panose="02040503050406030204" pitchFamily="18" charset="0"/>
                <a:ea typeface="Cambria" panose="02040503050406030204" pitchFamily="18" charset="0"/>
              </a:rPr>
              <a:t> </a:t>
            </a:r>
            <a:r>
              <a:rPr lang="en-US" sz="1200" spc="-1" dirty="0" err="1">
                <a:solidFill>
                  <a:srgbClr val="1F497D"/>
                </a:solidFill>
                <a:latin typeface="Cambria" panose="02040503050406030204" pitchFamily="18" charset="0"/>
                <a:ea typeface="Cambria" panose="02040503050406030204" pitchFamily="18" charset="0"/>
              </a:rPr>
              <a:t>progetti</a:t>
            </a:r>
            <a:r>
              <a:rPr lang="en-US" sz="1200" spc="-1" dirty="0">
                <a:solidFill>
                  <a:srgbClr val="1F497D"/>
                </a:solidFill>
                <a:latin typeface="Cambria" panose="02040503050406030204" pitchFamily="18" charset="0"/>
                <a:ea typeface="Cambria" panose="02040503050406030204" pitchFamily="18" charset="0"/>
              </a:rPr>
              <a:t> </a:t>
            </a:r>
            <a:r>
              <a:rPr lang="en-US" sz="1200" spc="-1" dirty="0" err="1">
                <a:solidFill>
                  <a:srgbClr val="1F497D"/>
                </a:solidFill>
                <a:latin typeface="Cambria" panose="02040503050406030204" pitchFamily="18" charset="0"/>
                <a:ea typeface="Cambria" panose="02040503050406030204" pitchFamily="18" charset="0"/>
              </a:rPr>
              <a:t>finanziati</a:t>
            </a:r>
            <a:r>
              <a:rPr lang="en-US" sz="1200" spc="-1" dirty="0">
                <a:solidFill>
                  <a:srgbClr val="1F497D"/>
                </a:solidFill>
                <a:latin typeface="Cambria" panose="02040503050406030204" pitchFamily="18" charset="0"/>
                <a:ea typeface="Cambria" panose="02040503050406030204" pitchFamily="18" charset="0"/>
              </a:rPr>
              <a:t> da </a:t>
            </a:r>
            <a:r>
              <a:rPr lang="en-US" sz="1200" spc="-1" dirty="0" err="1">
                <a:solidFill>
                  <a:srgbClr val="1F497D"/>
                </a:solidFill>
                <a:latin typeface="Cambria" panose="02040503050406030204" pitchFamily="18" charset="0"/>
                <a:ea typeface="Cambria" panose="02040503050406030204" pitchFamily="18" charset="0"/>
              </a:rPr>
              <a:t>altri</a:t>
            </a:r>
            <a:r>
              <a:rPr lang="en-US" sz="1200" spc="-1" dirty="0">
                <a:solidFill>
                  <a:srgbClr val="1F497D"/>
                </a:solidFill>
                <a:latin typeface="Cambria" panose="02040503050406030204" pitchFamily="18" charset="0"/>
                <a:ea typeface="Cambria" panose="02040503050406030204" pitchFamily="18" charset="0"/>
              </a:rPr>
              <a:t> </a:t>
            </a:r>
            <a:r>
              <a:rPr lang="en-US" sz="1200" spc="-1" dirty="0" err="1">
                <a:solidFill>
                  <a:srgbClr val="1F497D"/>
                </a:solidFill>
                <a:latin typeface="Cambria" panose="02040503050406030204" pitchFamily="18" charset="0"/>
                <a:ea typeface="Cambria" panose="02040503050406030204" pitchFamily="18" charset="0"/>
              </a:rPr>
              <a:t>programmi</a:t>
            </a:r>
            <a:r>
              <a:rPr lang="en-US" sz="1200" spc="-1" dirty="0">
                <a:solidFill>
                  <a:srgbClr val="1F497D"/>
                </a:solidFill>
                <a:latin typeface="Cambria" panose="02040503050406030204" pitchFamily="18" charset="0"/>
                <a:ea typeface="Cambria" panose="02040503050406030204" pitchFamily="18" charset="0"/>
              </a:rPr>
              <a:t> (Il report </a:t>
            </a:r>
            <a:r>
              <a:rPr lang="en-US" sz="1200" spc="-1" dirty="0" err="1">
                <a:solidFill>
                  <a:srgbClr val="1F497D"/>
                </a:solidFill>
                <a:latin typeface="Cambria" panose="02040503050406030204" pitchFamily="18" charset="0"/>
                <a:ea typeface="Cambria" panose="02040503050406030204" pitchFamily="18" charset="0"/>
              </a:rPr>
              <a:t>specifico</a:t>
            </a:r>
            <a:r>
              <a:rPr lang="en-US" sz="1200" spc="-1" dirty="0">
                <a:solidFill>
                  <a:srgbClr val="1F497D"/>
                </a:solidFill>
                <a:latin typeface="Cambria" panose="02040503050406030204" pitchFamily="18" charset="0"/>
                <a:ea typeface="Cambria" panose="02040503050406030204" pitchFamily="18" charset="0"/>
              </a:rPr>
              <a:t> è </a:t>
            </a:r>
            <a:r>
              <a:rPr lang="en-US" sz="1200" spc="-1" dirty="0" err="1">
                <a:solidFill>
                  <a:srgbClr val="1F497D"/>
                </a:solidFill>
                <a:latin typeface="Cambria" panose="02040503050406030204" pitchFamily="18" charset="0"/>
                <a:ea typeface="Cambria" panose="02040503050406030204" pitchFamily="18" charset="0"/>
              </a:rPr>
              <a:t>stato</a:t>
            </a:r>
            <a:r>
              <a:rPr lang="en-US" sz="1200" spc="-1" dirty="0">
                <a:solidFill>
                  <a:srgbClr val="1F497D"/>
                </a:solidFill>
                <a:latin typeface="Cambria" panose="02040503050406030204" pitchFamily="18" charset="0"/>
                <a:ea typeface="Cambria" panose="02040503050406030204" pitchFamily="18" charset="0"/>
              </a:rPr>
              <a:t> </a:t>
            </a:r>
            <a:r>
              <a:rPr lang="en-US" sz="1200" spc="-1" dirty="0" err="1">
                <a:solidFill>
                  <a:srgbClr val="1F497D"/>
                </a:solidFill>
                <a:latin typeface="Cambria" panose="02040503050406030204" pitchFamily="18" charset="0"/>
                <a:ea typeface="Cambria" panose="02040503050406030204" pitchFamily="18" charset="0"/>
              </a:rPr>
              <a:t>personalizzato</a:t>
            </a:r>
            <a:r>
              <a:rPr lang="en-US" sz="1200" spc="-1" dirty="0">
                <a:solidFill>
                  <a:srgbClr val="1F497D"/>
                </a:solidFill>
                <a:latin typeface="Cambria" panose="02040503050406030204" pitchFamily="18" charset="0"/>
                <a:ea typeface="Cambria" panose="02040503050406030204" pitchFamily="18" charset="0"/>
              </a:rPr>
              <a:t> con </a:t>
            </a:r>
            <a:r>
              <a:rPr lang="en-US" sz="1200" spc="-1" dirty="0" err="1">
                <a:solidFill>
                  <a:srgbClr val="1F497D"/>
                </a:solidFill>
                <a:latin typeface="Cambria" panose="02040503050406030204" pitchFamily="18" charset="0"/>
                <a:ea typeface="Cambria" panose="02040503050406030204" pitchFamily="18" charset="0"/>
              </a:rPr>
              <a:t>il</a:t>
            </a:r>
            <a:r>
              <a:rPr lang="en-US" sz="1200" spc="-1" dirty="0">
                <a:solidFill>
                  <a:srgbClr val="1F497D"/>
                </a:solidFill>
                <a:latin typeface="Cambria" panose="02040503050406030204" pitchFamily="18" charset="0"/>
                <a:ea typeface="Cambria" panose="02040503050406030204" pitchFamily="18" charset="0"/>
              </a:rPr>
              <a:t>/</a:t>
            </a:r>
            <a:r>
              <a:rPr lang="en-US" sz="1200" spc="-1" dirty="0" err="1">
                <a:solidFill>
                  <a:srgbClr val="1F497D"/>
                </a:solidFill>
                <a:latin typeface="Cambria" panose="02040503050406030204" pitchFamily="18" charset="0"/>
                <a:ea typeface="Cambria" panose="02040503050406030204" pitchFamily="18" charset="0"/>
              </a:rPr>
              <a:t>i</a:t>
            </a:r>
            <a:r>
              <a:rPr lang="en-US" sz="1200" spc="-1" dirty="0">
                <a:solidFill>
                  <a:srgbClr val="1F497D"/>
                </a:solidFill>
                <a:latin typeface="Cambria" panose="02040503050406030204" pitchFamily="18" charset="0"/>
                <a:ea typeface="Cambria" panose="02040503050406030204" pitchFamily="18" charset="0"/>
              </a:rPr>
              <a:t> logo/</a:t>
            </a:r>
            <a:r>
              <a:rPr lang="en-US" sz="1200" spc="-1" dirty="0" err="1">
                <a:solidFill>
                  <a:srgbClr val="1F497D"/>
                </a:solidFill>
                <a:latin typeface="Cambria" panose="02040503050406030204" pitchFamily="18" charset="0"/>
                <a:ea typeface="Cambria" panose="02040503050406030204" pitchFamily="18" charset="0"/>
              </a:rPr>
              <a:t>loghi</a:t>
            </a:r>
            <a:r>
              <a:rPr lang="en-US" sz="1200" spc="-1" dirty="0">
                <a:solidFill>
                  <a:srgbClr val="1F497D"/>
                </a:solidFill>
                <a:latin typeface="Cambria" panose="02040503050406030204" pitchFamily="18" charset="0"/>
                <a:ea typeface="Cambria" panose="02040503050406030204" pitchFamily="18" charset="0"/>
              </a:rPr>
              <a:t> del </a:t>
            </a:r>
            <a:r>
              <a:rPr lang="en-US" sz="1200" spc="-1" dirty="0" err="1">
                <a:solidFill>
                  <a:srgbClr val="1F497D"/>
                </a:solidFill>
                <a:latin typeface="Cambria" panose="02040503050406030204" pitchFamily="18" charset="0"/>
                <a:ea typeface="Cambria" panose="02040503050406030204" pitchFamily="18" charset="0"/>
              </a:rPr>
              <a:t>rispettivo</a:t>
            </a:r>
            <a:r>
              <a:rPr lang="en-US" sz="1200" spc="-1" dirty="0">
                <a:solidFill>
                  <a:srgbClr val="1F497D"/>
                </a:solidFill>
                <a:latin typeface="Cambria" panose="02040503050406030204" pitchFamily="18" charset="0"/>
                <a:ea typeface="Cambria" panose="02040503050406030204" pitchFamily="18" charset="0"/>
              </a:rPr>
              <a:t> </a:t>
            </a:r>
            <a:r>
              <a:rPr lang="en-US" sz="1200" spc="-1" dirty="0" err="1">
                <a:solidFill>
                  <a:srgbClr val="1F497D"/>
                </a:solidFill>
                <a:latin typeface="Cambria" panose="02040503050406030204" pitchFamily="18" charset="0"/>
                <a:ea typeface="Cambria" panose="02040503050406030204" pitchFamily="18" charset="0"/>
              </a:rPr>
              <a:t>programma</a:t>
            </a:r>
            <a:r>
              <a:rPr lang="en-US" sz="1200" spc="-1" dirty="0">
                <a:solidFill>
                  <a:srgbClr val="1F497D"/>
                </a:solidFill>
                <a:latin typeface="Cambria" panose="02040503050406030204" pitchFamily="18" charset="0"/>
                <a:ea typeface="Cambria" panose="02040503050406030204" pitchFamily="18" charset="0"/>
              </a:rPr>
              <a:t> di </a:t>
            </a:r>
            <a:r>
              <a:rPr lang="en-US" sz="1200" spc="-1" dirty="0" err="1">
                <a:solidFill>
                  <a:srgbClr val="1F497D"/>
                </a:solidFill>
                <a:latin typeface="Cambria" panose="02040503050406030204" pitchFamily="18" charset="0"/>
                <a:ea typeface="Cambria" panose="02040503050406030204" pitchFamily="18" charset="0"/>
              </a:rPr>
              <a:t>finanziamento</a:t>
            </a:r>
            <a:r>
              <a:rPr lang="en-US" sz="1200" spc="-1" dirty="0">
                <a:solidFill>
                  <a:srgbClr val="1F497D"/>
                </a:solidFill>
                <a:latin typeface="Cambria" panose="02040503050406030204" pitchFamily="18" charset="0"/>
                <a:ea typeface="Cambria" panose="02040503050406030204" pitchFamily="18" charset="0"/>
              </a:rPr>
              <a:t>) -&gt;&gt; Qui è </a:t>
            </a:r>
            <a:r>
              <a:rPr lang="en-US" sz="1200" spc="-1" dirty="0" err="1">
                <a:solidFill>
                  <a:srgbClr val="1F497D"/>
                </a:solidFill>
                <a:latin typeface="Cambria" panose="02040503050406030204" pitchFamily="18" charset="0"/>
                <a:ea typeface="Cambria" panose="02040503050406030204" pitchFamily="18" charset="0"/>
              </a:rPr>
              <a:t>rappresentato</a:t>
            </a:r>
            <a:r>
              <a:rPr lang="en-US" sz="1200" spc="-1" dirty="0">
                <a:solidFill>
                  <a:srgbClr val="1F497D"/>
                </a:solidFill>
                <a:latin typeface="Cambria" panose="02040503050406030204" pitchFamily="18" charset="0"/>
                <a:ea typeface="Cambria" panose="02040503050406030204" pitchFamily="18" charset="0"/>
              </a:rPr>
              <a:t> </a:t>
            </a:r>
            <a:r>
              <a:rPr lang="en-US" sz="1200" spc="-1" dirty="0" err="1">
                <a:solidFill>
                  <a:srgbClr val="1F497D"/>
                </a:solidFill>
                <a:latin typeface="Cambria" panose="02040503050406030204" pitchFamily="18" charset="0"/>
                <a:ea typeface="Cambria" panose="02040503050406030204" pitchFamily="18" charset="0"/>
              </a:rPr>
              <a:t>il</a:t>
            </a:r>
            <a:r>
              <a:rPr lang="en-US" sz="1200" spc="-1" dirty="0">
                <a:solidFill>
                  <a:srgbClr val="1F497D"/>
                </a:solidFill>
                <a:latin typeface="Cambria" panose="02040503050406030204" pitchFamily="18" charset="0"/>
                <a:ea typeface="Cambria" panose="02040503050406030204" pitchFamily="18" charset="0"/>
              </a:rPr>
              <a:t> Report Timesheet </a:t>
            </a:r>
            <a:r>
              <a:rPr lang="en-US" sz="1200" spc="-1" dirty="0" err="1">
                <a:solidFill>
                  <a:srgbClr val="1F497D"/>
                </a:solidFill>
                <a:latin typeface="Cambria" panose="02040503050406030204" pitchFamily="18" charset="0"/>
                <a:ea typeface="Cambria" panose="02040503050406030204" pitchFamily="18" charset="0"/>
              </a:rPr>
              <a:t>Sintesi</a:t>
            </a:r>
            <a:r>
              <a:rPr lang="en-US" sz="1200" spc="-1" dirty="0">
                <a:solidFill>
                  <a:srgbClr val="1F497D"/>
                </a:solidFill>
                <a:latin typeface="Cambria" panose="02040503050406030204" pitchFamily="18" charset="0"/>
                <a:ea typeface="Cambria" panose="02040503050406030204" pitchFamily="18" charset="0"/>
              </a:rPr>
              <a:t> </a:t>
            </a:r>
            <a:r>
              <a:rPr lang="en-US" sz="1200" spc="-1" dirty="0" err="1">
                <a:solidFill>
                  <a:srgbClr val="1F497D"/>
                </a:solidFill>
                <a:latin typeface="Cambria" panose="02040503050406030204" pitchFamily="18" charset="0"/>
                <a:ea typeface="Cambria" panose="02040503050406030204" pitchFamily="18" charset="0"/>
              </a:rPr>
              <a:t>Plurimensile</a:t>
            </a:r>
            <a:r>
              <a:rPr lang="en-US" sz="1200" spc="-1" dirty="0">
                <a:solidFill>
                  <a:srgbClr val="1F497D"/>
                </a:solidFill>
                <a:latin typeface="Cambria" panose="02040503050406030204" pitchFamily="18" charset="0"/>
                <a:ea typeface="Cambria" panose="02040503050406030204" pitchFamily="18" charset="0"/>
              </a:rPr>
              <a:t> </a:t>
            </a:r>
            <a:r>
              <a:rPr lang="en-US" sz="1200" b="1" spc="-1" dirty="0">
                <a:solidFill>
                  <a:srgbClr val="1F497D"/>
                </a:solidFill>
                <a:latin typeface="Cambria" panose="02040503050406030204" pitchFamily="18" charset="0"/>
                <a:ea typeface="Cambria" panose="02040503050406030204" pitchFamily="18" charset="0"/>
              </a:rPr>
              <a:t>POR </a:t>
            </a:r>
          </a:p>
        </p:txBody>
      </p:sp>
      <p:pic>
        <p:nvPicPr>
          <p:cNvPr id="12" name="Immagin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2353" y="1200690"/>
            <a:ext cx="7191727" cy="4082205"/>
          </a:xfrm>
          <a:prstGeom prst="rect">
            <a:avLst/>
          </a:prstGeom>
        </p:spPr>
      </p:pic>
      <p:pic>
        <p:nvPicPr>
          <p:cNvPr id="15" name="Immagine 14" descr="Schermata 2020-12-08 alle 12.50.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56" y="79512"/>
            <a:ext cx="1031163" cy="937421"/>
          </a:xfrm>
          <a:prstGeom prst="rect">
            <a:avLst/>
          </a:prstGeom>
        </p:spPr>
      </p:pic>
      <p:pic>
        <p:nvPicPr>
          <p:cNvPr id="16" name="Immagine 6"/>
          <p:cNvPicPr/>
          <p:nvPr/>
        </p:nvPicPr>
        <p:blipFill>
          <a:blip r:embed="rId4"/>
          <a:stretch/>
        </p:blipFill>
        <p:spPr>
          <a:xfrm>
            <a:off x="7166919" y="71588"/>
            <a:ext cx="895866" cy="765124"/>
          </a:xfrm>
          <a:prstGeom prst="rect">
            <a:avLst/>
          </a:prstGeom>
          <a:ln>
            <a:noFill/>
          </a:ln>
        </p:spPr>
      </p:pic>
      <p:sp>
        <p:nvSpPr>
          <p:cNvPr id="17" name="TextShape 3"/>
          <p:cNvSpPr txBox="1"/>
          <p:nvPr/>
        </p:nvSpPr>
        <p:spPr>
          <a:xfrm>
            <a:off x="1233889" y="38654"/>
            <a:ext cx="5758249" cy="973283"/>
          </a:xfrm>
          <a:prstGeom prst="rect">
            <a:avLst/>
          </a:prstGeom>
          <a:noFill/>
          <a:ln>
            <a:noFill/>
          </a:ln>
        </p:spPr>
        <p:txBody>
          <a:bodyPr anchor="ctr"/>
          <a:lstStyle/>
          <a:p>
            <a:pPr algn="ctr">
              <a:lnSpc>
                <a:spcPct val="100000"/>
              </a:lnSpc>
            </a:pPr>
            <a:r>
              <a:rPr lang="it-IT" sz="2000" u="sng" spc="-1" dirty="0">
                <a:solidFill>
                  <a:srgbClr val="FF0000"/>
                </a:solidFill>
                <a:latin typeface="Athelas Regular"/>
                <a:cs typeface="Athelas Regular"/>
              </a:rPr>
              <a:t>Esempio di </a:t>
            </a:r>
          </a:p>
          <a:p>
            <a:pPr algn="ctr">
              <a:lnSpc>
                <a:spcPct val="100000"/>
              </a:lnSpc>
            </a:pPr>
            <a:r>
              <a:rPr lang="it-IT" sz="2000" b="1" u="sng" spc="-1" dirty="0">
                <a:solidFill>
                  <a:srgbClr val="FF0000"/>
                </a:solidFill>
                <a:latin typeface="Athelas Regular"/>
                <a:cs typeface="Athelas Regular"/>
              </a:rPr>
              <a:t>Report </a:t>
            </a:r>
            <a:r>
              <a:rPr lang="it-IT" sz="2000" b="1" u="sng" spc="-1" dirty="0">
                <a:solidFill>
                  <a:srgbClr val="800000"/>
                </a:solidFill>
                <a:latin typeface="Athelas Regular"/>
                <a:cs typeface="Athelas Regular"/>
              </a:rPr>
              <a:t>TIMESHEET</a:t>
            </a:r>
            <a:r>
              <a:rPr lang="it-IT" sz="2000" b="1" u="sng" spc="-1" dirty="0">
                <a:solidFill>
                  <a:srgbClr val="FF0000"/>
                </a:solidFill>
                <a:latin typeface="Athelas Regular"/>
                <a:cs typeface="Athelas Regular"/>
              </a:rPr>
              <a:t> Sintesi </a:t>
            </a:r>
            <a:r>
              <a:rPr lang="it-IT" sz="2000" b="1" u="sng" spc="-1" dirty="0" err="1">
                <a:solidFill>
                  <a:srgbClr val="FF0000"/>
                </a:solidFill>
                <a:latin typeface="Athelas Regular"/>
                <a:cs typeface="Athelas Regular"/>
              </a:rPr>
              <a:t>Plurimensile</a:t>
            </a:r>
            <a:r>
              <a:rPr lang="it-IT" sz="2000" b="1" u="sng" spc="-1" dirty="0">
                <a:solidFill>
                  <a:srgbClr val="FF0000"/>
                </a:solidFill>
                <a:latin typeface="Athelas Regular"/>
                <a:cs typeface="Athelas Regular"/>
              </a:rPr>
              <a:t> </a:t>
            </a:r>
            <a:r>
              <a:rPr lang="it-IT" sz="2000" b="1" u="sng" spc="-1" dirty="0">
                <a:solidFill>
                  <a:srgbClr val="800000"/>
                </a:solidFill>
                <a:latin typeface="Athelas Regular"/>
                <a:cs typeface="Athelas Regular"/>
              </a:rPr>
              <a:t>POR</a:t>
            </a:r>
            <a:r>
              <a:rPr lang="it-IT" sz="2000" b="1" u="sng" spc="-1" dirty="0">
                <a:solidFill>
                  <a:srgbClr val="FF0000"/>
                </a:solidFill>
                <a:latin typeface="Athelas Regular"/>
                <a:cs typeface="Athelas Regular"/>
              </a:rPr>
              <a:t> (3)</a:t>
            </a:r>
            <a:endParaRPr lang="it-IT" sz="2000" b="0" u="sng" strike="noStrike" spc="-1" dirty="0">
              <a:solidFill>
                <a:schemeClr val="tx2">
                  <a:lumMod val="75000"/>
                </a:schemeClr>
              </a:solidFill>
              <a:latin typeface="Athelas Regular"/>
              <a:cs typeface="Athelas Regular"/>
            </a:endParaRPr>
          </a:p>
        </p:txBody>
      </p:sp>
      <p:sp>
        <p:nvSpPr>
          <p:cNvPr id="18" name="CasellaDiTesto 17"/>
          <p:cNvSpPr txBox="1"/>
          <p:nvPr/>
        </p:nvSpPr>
        <p:spPr>
          <a:xfrm>
            <a:off x="6351230" y="4957493"/>
            <a:ext cx="2193205" cy="184666"/>
          </a:xfrm>
          <a:prstGeom prst="rect">
            <a:avLst/>
          </a:prstGeom>
          <a:noFill/>
        </p:spPr>
        <p:txBody>
          <a:bodyPr wrap="square" rtlCol="0">
            <a:spAutoFit/>
          </a:bodyPr>
          <a:lstStyle/>
          <a:p>
            <a:r>
              <a:rPr lang="it-IT" sz="600" dirty="0"/>
              <a:t>/</a:t>
            </a:r>
            <a:r>
              <a:rPr lang="it-IT" sz="600" dirty="0" err="1"/>
              <a:t>Rector’sDelegate</a:t>
            </a:r>
            <a:r>
              <a:rPr lang="it-IT" sz="600" dirty="0"/>
              <a:t>)</a:t>
            </a:r>
          </a:p>
        </p:txBody>
      </p:sp>
      <p:sp>
        <p:nvSpPr>
          <p:cNvPr id="20" name="CasellaDiTesto 19"/>
          <p:cNvSpPr txBox="1"/>
          <p:nvPr/>
        </p:nvSpPr>
        <p:spPr>
          <a:xfrm>
            <a:off x="6267094" y="5168014"/>
            <a:ext cx="2866411" cy="707886"/>
          </a:xfrm>
          <a:prstGeom prst="rect">
            <a:avLst/>
          </a:prstGeom>
          <a:noFill/>
          <a:ln>
            <a:solidFill>
              <a:schemeClr val="accent2"/>
            </a:solidFill>
          </a:ln>
        </p:spPr>
        <p:txBody>
          <a:bodyPr wrap="square" rtlCol="0">
            <a:spAutoFit/>
          </a:bodyPr>
          <a:lstStyle/>
          <a:p>
            <a:pPr algn="just"/>
            <a:r>
              <a:rPr lang="it-IT" sz="800" b="1" dirty="0">
                <a:solidFill>
                  <a:srgbClr val="FF0000"/>
                </a:solidFill>
              </a:rPr>
              <a:t>In alcuni POR, potrebbe essere richiesto un firmatario alternativo o aggiuntivo al Direttore di Dipartimento: ossia un Delegato del Rettore </a:t>
            </a:r>
            <a:r>
              <a:rPr lang="it-IT" sz="800" b="1" dirty="0">
                <a:solidFill>
                  <a:srgbClr val="FF0000"/>
                </a:solidFill>
                <a:sym typeface="Wingdings" panose="05000000000000000000" pitchFamily="2" charset="2"/>
              </a:rPr>
              <a:t> </a:t>
            </a:r>
            <a:r>
              <a:rPr lang="it-IT" sz="800" b="1" dirty="0">
                <a:solidFill>
                  <a:srgbClr val="FF0000"/>
                </a:solidFill>
              </a:rPr>
              <a:t>inserendo anche il nominativo del Delegato del Rettore come Risorsa Umana in U-</a:t>
            </a:r>
            <a:r>
              <a:rPr lang="it-IT" sz="800" b="1" dirty="0" err="1">
                <a:solidFill>
                  <a:srgbClr val="FF0000"/>
                </a:solidFill>
              </a:rPr>
              <a:t>Gov</a:t>
            </a:r>
            <a:r>
              <a:rPr lang="it-IT" sz="800" b="1" dirty="0">
                <a:solidFill>
                  <a:srgbClr val="FF0000"/>
                </a:solidFill>
              </a:rPr>
              <a:t>, il suo nominativo sarà riportato in automatico nel TS</a:t>
            </a:r>
          </a:p>
        </p:txBody>
      </p:sp>
      <p:cxnSp>
        <p:nvCxnSpPr>
          <p:cNvPr id="21" name="Connettore 2 20"/>
          <p:cNvCxnSpPr/>
          <p:nvPr/>
        </p:nvCxnSpPr>
        <p:spPr>
          <a:xfrm flipH="1">
            <a:off x="4764851" y="4544046"/>
            <a:ext cx="377288" cy="41344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2" name="CasellaDiTesto 21"/>
          <p:cNvSpPr txBox="1"/>
          <p:nvPr/>
        </p:nvSpPr>
        <p:spPr>
          <a:xfrm>
            <a:off x="5176964" y="4085726"/>
            <a:ext cx="2957116" cy="461665"/>
          </a:xfrm>
          <a:prstGeom prst="rect">
            <a:avLst/>
          </a:prstGeom>
          <a:noFill/>
          <a:ln>
            <a:solidFill>
              <a:schemeClr val="accent2"/>
            </a:solidFill>
          </a:ln>
        </p:spPr>
        <p:txBody>
          <a:bodyPr wrap="square" rtlCol="0">
            <a:spAutoFit/>
          </a:bodyPr>
          <a:lstStyle/>
          <a:p>
            <a:pPr algn="just"/>
            <a:r>
              <a:rPr lang="it-IT" sz="800" b="1" dirty="0">
                <a:solidFill>
                  <a:srgbClr val="FF0000"/>
                </a:solidFill>
              </a:rPr>
              <a:t>“Valorizzando” il RS, ossia inserendo il nominativo del </a:t>
            </a:r>
            <a:r>
              <a:rPr lang="it-IT" sz="800" b="1" dirty="0" err="1">
                <a:solidFill>
                  <a:srgbClr val="FF0000"/>
                </a:solidFill>
              </a:rPr>
              <a:t>Resp</a:t>
            </a:r>
            <a:r>
              <a:rPr lang="it-IT" sz="800" b="1" dirty="0">
                <a:solidFill>
                  <a:srgbClr val="FF0000"/>
                </a:solidFill>
              </a:rPr>
              <a:t>. Scientifico in U-</a:t>
            </a:r>
            <a:r>
              <a:rPr lang="it-IT" sz="800" b="1" dirty="0" err="1">
                <a:solidFill>
                  <a:srgbClr val="FF0000"/>
                </a:solidFill>
              </a:rPr>
              <a:t>Gov</a:t>
            </a:r>
            <a:r>
              <a:rPr lang="it-IT" sz="800" b="1" dirty="0">
                <a:solidFill>
                  <a:srgbClr val="FF0000"/>
                </a:solidFill>
              </a:rPr>
              <a:t>, nella sezione “ruoli” -&gt; il nominativo del RS sarà riportato in automatico nel TS</a:t>
            </a:r>
          </a:p>
        </p:txBody>
      </p:sp>
      <p:sp>
        <p:nvSpPr>
          <p:cNvPr id="23" name="CasellaDiTesto 22"/>
          <p:cNvSpPr txBox="1"/>
          <p:nvPr/>
        </p:nvSpPr>
        <p:spPr>
          <a:xfrm>
            <a:off x="3274523" y="5251407"/>
            <a:ext cx="2553956" cy="584776"/>
          </a:xfrm>
          <a:prstGeom prst="rect">
            <a:avLst/>
          </a:prstGeom>
          <a:noFill/>
          <a:ln>
            <a:solidFill>
              <a:schemeClr val="accent2"/>
            </a:solidFill>
          </a:ln>
        </p:spPr>
        <p:txBody>
          <a:bodyPr wrap="square" rtlCol="0">
            <a:spAutoFit/>
          </a:bodyPr>
          <a:lstStyle/>
          <a:p>
            <a:pPr algn="just"/>
            <a:r>
              <a:rPr lang="it-IT" sz="800" b="1" dirty="0">
                <a:solidFill>
                  <a:srgbClr val="FF0000"/>
                </a:solidFill>
              </a:rPr>
              <a:t>“Valorizzando” il Direttore del </a:t>
            </a:r>
            <a:r>
              <a:rPr lang="it-IT" sz="800" b="1" dirty="0" err="1">
                <a:solidFill>
                  <a:srgbClr val="FF0000"/>
                </a:solidFill>
              </a:rPr>
              <a:t>Dip</a:t>
            </a:r>
            <a:r>
              <a:rPr lang="it-IT" sz="800" b="1" dirty="0">
                <a:solidFill>
                  <a:srgbClr val="FF0000"/>
                </a:solidFill>
              </a:rPr>
              <a:t>, ossia inserendo anche il Direttore del Dipartimento come Risorsa Umana in U-</a:t>
            </a:r>
            <a:r>
              <a:rPr lang="it-IT" sz="800" b="1" dirty="0" err="1">
                <a:solidFill>
                  <a:srgbClr val="FF0000"/>
                </a:solidFill>
              </a:rPr>
              <a:t>Gov</a:t>
            </a:r>
            <a:r>
              <a:rPr lang="it-IT" sz="800" b="1" dirty="0">
                <a:solidFill>
                  <a:srgbClr val="FF0000"/>
                </a:solidFill>
              </a:rPr>
              <a:t> -&gt; il suo nominativo sarà riportato in automatico nel TS</a:t>
            </a:r>
          </a:p>
        </p:txBody>
      </p:sp>
      <p:cxnSp>
        <p:nvCxnSpPr>
          <p:cNvPr id="24" name="Connettore 2 23"/>
          <p:cNvCxnSpPr/>
          <p:nvPr/>
        </p:nvCxnSpPr>
        <p:spPr>
          <a:xfrm flipV="1">
            <a:off x="5460599" y="5091900"/>
            <a:ext cx="462337" cy="21106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Connettore 2 24"/>
          <p:cNvCxnSpPr/>
          <p:nvPr/>
        </p:nvCxnSpPr>
        <p:spPr>
          <a:xfrm flipH="1" flipV="1">
            <a:off x="7069315" y="5145402"/>
            <a:ext cx="245884" cy="6459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19"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8258" y="935715"/>
            <a:ext cx="799719" cy="346699"/>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p:spPr>
      </p:pic>
    </p:spTree>
    <p:extLst>
      <p:ext uri="{BB962C8B-B14F-4D97-AF65-F5344CB8AC3E}">
        <p14:creationId xmlns:p14="http://schemas.microsoft.com/office/powerpoint/2010/main" val="33831611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sp>
        <p:nvSpPr>
          <p:cNvPr id="10" name="CustomShape 2"/>
          <p:cNvSpPr/>
          <p:nvPr/>
        </p:nvSpPr>
        <p:spPr>
          <a:xfrm>
            <a:off x="242416" y="5712441"/>
            <a:ext cx="8671056" cy="816239"/>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lvl="0" algn="just"/>
            <a:r>
              <a:rPr lang="en-US" sz="1400" u="sng" spc="-1" dirty="0" err="1">
                <a:solidFill>
                  <a:srgbClr val="FF0000"/>
                </a:solidFill>
                <a:latin typeface="Cambria" panose="02040503050406030204" pitchFamily="18" charset="0"/>
                <a:ea typeface="Cambria" panose="02040503050406030204" pitchFamily="18" charset="0"/>
              </a:rPr>
              <a:t>Questo</a:t>
            </a:r>
            <a:r>
              <a:rPr lang="en-US" sz="1400" u="sng" spc="-1" dirty="0">
                <a:solidFill>
                  <a:srgbClr val="FF0000"/>
                </a:solidFill>
                <a:latin typeface="Cambria" panose="02040503050406030204" pitchFamily="18" charset="0"/>
                <a:ea typeface="Cambria" panose="02040503050406030204" pitchFamily="18" charset="0"/>
              </a:rPr>
              <a:t> report è </a:t>
            </a:r>
            <a:r>
              <a:rPr lang="en-US" sz="1400" u="sng" spc="-1" dirty="0" err="1">
                <a:solidFill>
                  <a:srgbClr val="FF0000"/>
                </a:solidFill>
                <a:latin typeface="Cambria" panose="02040503050406030204" pitchFamily="18" charset="0"/>
                <a:ea typeface="Cambria" panose="02040503050406030204" pitchFamily="18" charset="0"/>
              </a:rPr>
              <a:t>valido</a:t>
            </a:r>
            <a:r>
              <a:rPr lang="en-US" sz="1400" u="sng" spc="-1" dirty="0">
                <a:solidFill>
                  <a:srgbClr val="FF0000"/>
                </a:solidFill>
                <a:latin typeface="Cambria" panose="02040503050406030204" pitchFamily="18" charset="0"/>
                <a:ea typeface="Cambria" panose="02040503050406030204" pitchFamily="18" charset="0"/>
              </a:rPr>
              <a:t> per </a:t>
            </a:r>
            <a:r>
              <a:rPr lang="en-US" sz="1400" u="sng" spc="-1" dirty="0" err="1">
                <a:solidFill>
                  <a:srgbClr val="FF0000"/>
                </a:solidFill>
                <a:latin typeface="Cambria" panose="02040503050406030204" pitchFamily="18" charset="0"/>
                <a:ea typeface="Cambria" panose="02040503050406030204" pitchFamily="18" charset="0"/>
              </a:rPr>
              <a:t>quei</a:t>
            </a:r>
            <a:r>
              <a:rPr lang="en-US" sz="1400" u="sng" spc="-1" dirty="0">
                <a:solidFill>
                  <a:srgbClr val="FF0000"/>
                </a:solidFill>
                <a:latin typeface="Cambria" panose="02040503050406030204" pitchFamily="18" charset="0"/>
                <a:ea typeface="Cambria" panose="02040503050406030204" pitchFamily="18" charset="0"/>
              </a:rPr>
              <a:t> </a:t>
            </a:r>
            <a:r>
              <a:rPr lang="en-US" sz="1400" u="sng" spc="-1" dirty="0" err="1">
                <a:solidFill>
                  <a:srgbClr val="FF0000"/>
                </a:solidFill>
                <a:latin typeface="Cambria" panose="02040503050406030204" pitchFamily="18" charset="0"/>
                <a:ea typeface="Cambria" panose="02040503050406030204" pitchFamily="18" charset="0"/>
              </a:rPr>
              <a:t>progetti</a:t>
            </a:r>
            <a:r>
              <a:rPr lang="en-US" sz="1400" u="sng" spc="-1" dirty="0">
                <a:solidFill>
                  <a:srgbClr val="FF0000"/>
                </a:solidFill>
                <a:latin typeface="Cambria" panose="02040503050406030204" pitchFamily="18" charset="0"/>
                <a:ea typeface="Cambria" panose="02040503050406030204" pitchFamily="18" charset="0"/>
              </a:rPr>
              <a:t> </a:t>
            </a:r>
            <a:r>
              <a:rPr lang="en-US" sz="1400" u="sng" spc="-1" dirty="0" err="1">
                <a:solidFill>
                  <a:srgbClr val="FF0000"/>
                </a:solidFill>
                <a:latin typeface="Cambria" panose="02040503050406030204" pitchFamily="18" charset="0"/>
                <a:ea typeface="Cambria" panose="02040503050406030204" pitchFamily="18" charset="0"/>
              </a:rPr>
              <a:t>finanziati</a:t>
            </a:r>
            <a:r>
              <a:rPr lang="en-US" sz="1400" u="sng" spc="-1" dirty="0">
                <a:solidFill>
                  <a:srgbClr val="FF0000"/>
                </a:solidFill>
                <a:latin typeface="Cambria" panose="02040503050406030204" pitchFamily="18" charset="0"/>
                <a:ea typeface="Cambria" panose="02040503050406030204" pitchFamily="18" charset="0"/>
              </a:rPr>
              <a:t> da </a:t>
            </a:r>
            <a:r>
              <a:rPr lang="en-US" sz="1400" u="sng" spc="-1" dirty="0" err="1">
                <a:solidFill>
                  <a:srgbClr val="FF0000"/>
                </a:solidFill>
                <a:latin typeface="Cambria" panose="02040503050406030204" pitchFamily="18" charset="0"/>
                <a:ea typeface="Cambria" panose="02040503050406030204" pitchFamily="18" charset="0"/>
              </a:rPr>
              <a:t>tutti</a:t>
            </a:r>
            <a:r>
              <a:rPr lang="en-US" sz="1400" u="sng" spc="-1" dirty="0">
                <a:solidFill>
                  <a:srgbClr val="FF0000"/>
                </a:solidFill>
                <a:latin typeface="Cambria" panose="02040503050406030204" pitchFamily="18" charset="0"/>
                <a:ea typeface="Cambria" panose="02040503050406030204" pitchFamily="18" charset="0"/>
              </a:rPr>
              <a:t> </a:t>
            </a:r>
            <a:r>
              <a:rPr lang="en-US" sz="1400" u="sng" spc="-1" dirty="0" err="1">
                <a:solidFill>
                  <a:srgbClr val="FF0000"/>
                </a:solidFill>
                <a:latin typeface="Cambria" panose="02040503050406030204" pitchFamily="18" charset="0"/>
                <a:ea typeface="Cambria" panose="02040503050406030204" pitchFamily="18" charset="0"/>
              </a:rPr>
              <a:t>gli</a:t>
            </a:r>
            <a:r>
              <a:rPr lang="en-US" sz="1400" u="sng" spc="-1" dirty="0">
                <a:solidFill>
                  <a:srgbClr val="FF0000"/>
                </a:solidFill>
                <a:latin typeface="Cambria" panose="02040503050406030204" pitchFamily="18" charset="0"/>
                <a:ea typeface="Cambria" panose="02040503050406030204" pitchFamily="18" charset="0"/>
              </a:rPr>
              <a:t> “ALTRI BANDI” (HORIZON, ERASMUS+,</a:t>
            </a:r>
            <a:r>
              <a:rPr lang="en-US" sz="1400" u="sng" spc="-1" dirty="0" err="1">
                <a:solidFill>
                  <a:srgbClr val="FF0000"/>
                </a:solidFill>
                <a:latin typeface="Cambria" panose="02040503050406030204" pitchFamily="18" charset="0"/>
                <a:ea typeface="Cambria" panose="02040503050406030204" pitchFamily="18" charset="0"/>
              </a:rPr>
              <a:t>ecc</a:t>
            </a:r>
            <a:r>
              <a:rPr lang="en-US" sz="1400" u="sng"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Anche</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questo</a:t>
            </a:r>
            <a:r>
              <a:rPr lang="en-US" sz="1400" spc="-1" dirty="0">
                <a:solidFill>
                  <a:srgbClr val="FF0000"/>
                </a:solidFill>
                <a:latin typeface="Cambria" panose="02040503050406030204" pitchFamily="18" charset="0"/>
                <a:ea typeface="Cambria" panose="02040503050406030204" pitchFamily="18" charset="0"/>
              </a:rPr>
              <a:t> report </a:t>
            </a:r>
            <a:r>
              <a:rPr lang="en-US" sz="1400" spc="-1" dirty="0" err="1">
                <a:solidFill>
                  <a:srgbClr val="FF0000"/>
                </a:solidFill>
                <a:latin typeface="Cambria" panose="02040503050406030204" pitchFamily="18" charset="0"/>
                <a:ea typeface="Cambria" panose="02040503050406030204" pitchFamily="18" charset="0"/>
              </a:rPr>
              <a:t>riporta</a:t>
            </a:r>
            <a:r>
              <a:rPr lang="en-US" sz="1400" spc="-1" dirty="0">
                <a:solidFill>
                  <a:srgbClr val="FF0000"/>
                </a:solidFill>
                <a:latin typeface="Cambria" panose="02040503050406030204" pitchFamily="18" charset="0"/>
                <a:ea typeface="Cambria" panose="02040503050406030204" pitchFamily="18" charset="0"/>
              </a:rPr>
              <a:t> le ore </a:t>
            </a:r>
            <a:r>
              <a:rPr lang="en-US" sz="1400" spc="-1" dirty="0" err="1">
                <a:solidFill>
                  <a:srgbClr val="FF0000"/>
                </a:solidFill>
                <a:latin typeface="Cambria" panose="02040503050406030204" pitchFamily="18" charset="0"/>
                <a:ea typeface="Cambria" panose="02040503050406030204" pitchFamily="18" charset="0"/>
              </a:rPr>
              <a:t>inserite</a:t>
            </a:r>
            <a:r>
              <a:rPr lang="en-US" sz="1400" spc="-1" dirty="0">
                <a:solidFill>
                  <a:srgbClr val="FF0000"/>
                </a:solidFill>
                <a:latin typeface="Cambria" panose="02040503050406030204" pitchFamily="18" charset="0"/>
                <a:ea typeface="Cambria" panose="02040503050406030204" pitchFamily="18" charset="0"/>
              </a:rPr>
              <a:t> in </a:t>
            </a:r>
            <a:r>
              <a:rPr lang="en-US" sz="1400" spc="-1" dirty="0" err="1">
                <a:solidFill>
                  <a:srgbClr val="FF0000"/>
                </a:solidFill>
                <a:latin typeface="Cambria" panose="02040503050406030204" pitchFamily="18" charset="0"/>
                <a:ea typeface="Cambria" panose="02040503050406030204" pitchFamily="18" charset="0"/>
              </a:rPr>
              <a:t>maniera</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integrata</a:t>
            </a:r>
            <a:r>
              <a:rPr lang="en-US" sz="1400" spc="-1" dirty="0">
                <a:solidFill>
                  <a:srgbClr val="FF0000"/>
                </a:solidFill>
                <a:latin typeface="Cambria" panose="02040503050406030204" pitchFamily="18" charset="0"/>
                <a:ea typeface="Cambria" panose="02040503050406030204" pitchFamily="18" charset="0"/>
              </a:rPr>
              <a:t> con </a:t>
            </a:r>
            <a:r>
              <a:rPr lang="en-US" sz="1400" spc="-1" dirty="0" err="1">
                <a:solidFill>
                  <a:srgbClr val="FF0000"/>
                </a:solidFill>
                <a:latin typeface="Cambria" panose="02040503050406030204" pitchFamily="18" charset="0"/>
                <a:ea typeface="Cambria" panose="02040503050406030204" pitchFamily="18" charset="0"/>
              </a:rPr>
              <a:t>i</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progetti</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finanziati</a:t>
            </a:r>
            <a:r>
              <a:rPr lang="en-US" sz="1400" spc="-1" dirty="0">
                <a:solidFill>
                  <a:srgbClr val="FF0000"/>
                </a:solidFill>
                <a:latin typeface="Cambria" panose="02040503050406030204" pitchFamily="18" charset="0"/>
                <a:ea typeface="Cambria" panose="02040503050406030204" pitchFamily="18" charset="0"/>
              </a:rPr>
              <a:t> da </a:t>
            </a:r>
            <a:r>
              <a:rPr lang="en-US" sz="1400" spc="-1" dirty="0" err="1">
                <a:solidFill>
                  <a:srgbClr val="FF0000"/>
                </a:solidFill>
                <a:latin typeface="Cambria" panose="02040503050406030204" pitchFamily="18" charset="0"/>
                <a:ea typeface="Cambria" panose="02040503050406030204" pitchFamily="18" charset="0"/>
              </a:rPr>
              <a:t>altri</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programmi</a:t>
            </a:r>
            <a:r>
              <a:rPr lang="en-US" sz="1400" spc="-1" dirty="0">
                <a:solidFill>
                  <a:srgbClr val="FF0000"/>
                </a:solidFill>
                <a:latin typeface="Cambria" panose="02040503050406030204" pitchFamily="18" charset="0"/>
                <a:ea typeface="Cambria" panose="02040503050406030204" pitchFamily="18" charset="0"/>
              </a:rPr>
              <a:t>. </a:t>
            </a:r>
          </a:p>
          <a:p>
            <a:pPr lvl="0" algn="just"/>
            <a:r>
              <a:rPr lang="en-US" sz="1400" spc="-1" dirty="0">
                <a:solidFill>
                  <a:srgbClr val="FF0000"/>
                </a:solidFill>
                <a:latin typeface="Cambria" panose="02040503050406030204" pitchFamily="18" charset="0"/>
                <a:ea typeface="Cambria" panose="02040503050406030204" pitchFamily="18" charset="0"/>
              </a:rPr>
              <a:t>Il </a:t>
            </a:r>
            <a:r>
              <a:rPr lang="en-US" sz="1400" spc="-1" dirty="0" err="1">
                <a:solidFill>
                  <a:srgbClr val="FF0000"/>
                </a:solidFill>
                <a:latin typeface="Cambria" panose="02040503050406030204" pitchFamily="18" charset="0"/>
                <a:ea typeface="Cambria" panose="02040503050406030204" pitchFamily="18" charset="0"/>
              </a:rPr>
              <a:t>formato</a:t>
            </a:r>
            <a:r>
              <a:rPr lang="en-US" sz="1400" spc="-1" dirty="0">
                <a:solidFill>
                  <a:srgbClr val="FF0000"/>
                </a:solidFill>
                <a:latin typeface="Cambria" panose="02040503050406030204" pitchFamily="18" charset="0"/>
                <a:ea typeface="Cambria" panose="02040503050406030204" pitchFamily="18" charset="0"/>
              </a:rPr>
              <a:t> in excel </a:t>
            </a:r>
            <a:r>
              <a:rPr lang="en-US" sz="1400" spc="-1" dirty="0" err="1">
                <a:solidFill>
                  <a:srgbClr val="FF0000"/>
                </a:solidFill>
                <a:latin typeface="Cambria" panose="02040503050406030204" pitchFamily="18" charset="0"/>
                <a:ea typeface="Cambria" panose="02040503050406030204" pitchFamily="18" charset="0"/>
              </a:rPr>
              <a:t>consente</a:t>
            </a:r>
            <a:r>
              <a:rPr lang="en-US" sz="1400" spc="-1" dirty="0">
                <a:solidFill>
                  <a:srgbClr val="FF0000"/>
                </a:solidFill>
                <a:latin typeface="Cambria" panose="02040503050406030204" pitchFamily="18" charset="0"/>
                <a:ea typeface="Cambria" panose="02040503050406030204" pitchFamily="18" charset="0"/>
              </a:rPr>
              <a:t> di </a:t>
            </a:r>
            <a:r>
              <a:rPr lang="en-US" sz="1400" spc="-1" dirty="0" err="1">
                <a:solidFill>
                  <a:srgbClr val="FF0000"/>
                </a:solidFill>
                <a:latin typeface="Cambria" panose="02040503050406030204" pitchFamily="18" charset="0"/>
                <a:ea typeface="Cambria" panose="02040503050406030204" pitchFamily="18" charset="0"/>
              </a:rPr>
              <a:t>inserire</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il</a:t>
            </a:r>
            <a:r>
              <a:rPr lang="en-US" sz="1400" spc="-1" dirty="0">
                <a:solidFill>
                  <a:srgbClr val="FF0000"/>
                </a:solidFill>
                <a:latin typeface="Cambria" panose="02040503050406030204" pitchFamily="18" charset="0"/>
                <a:ea typeface="Cambria" panose="02040503050406030204" pitchFamily="18" charset="0"/>
              </a:rPr>
              <a:t> logo del </a:t>
            </a:r>
            <a:r>
              <a:rPr lang="en-US" sz="1400" spc="-1" dirty="0" err="1">
                <a:solidFill>
                  <a:srgbClr val="FF0000"/>
                </a:solidFill>
                <a:latin typeface="Cambria" panose="02040503050406030204" pitchFamily="18" charset="0"/>
                <a:ea typeface="Cambria" panose="02040503050406030204" pitchFamily="18" charset="0"/>
              </a:rPr>
              <a:t>rispettivo</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Ente</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finanziatore</a:t>
            </a:r>
            <a:r>
              <a:rPr lang="en-US" sz="1400" spc="-1" dirty="0">
                <a:solidFill>
                  <a:srgbClr val="FF0000"/>
                </a:solidFill>
                <a:latin typeface="Cambria" panose="02040503050406030204" pitchFamily="18" charset="0"/>
                <a:ea typeface="Cambria" panose="02040503050406030204" pitchFamily="18" charset="0"/>
              </a:rPr>
              <a:t>.</a:t>
            </a:r>
          </a:p>
        </p:txBody>
      </p:sp>
      <p:pic>
        <p:nvPicPr>
          <p:cNvPr id="12" name="Immagine 11"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6" y="79512"/>
            <a:ext cx="1031163" cy="937421"/>
          </a:xfrm>
          <a:prstGeom prst="rect">
            <a:avLst/>
          </a:prstGeom>
        </p:spPr>
      </p:pic>
      <p:pic>
        <p:nvPicPr>
          <p:cNvPr id="13" name="Immagine 6"/>
          <p:cNvPicPr/>
          <p:nvPr/>
        </p:nvPicPr>
        <p:blipFill>
          <a:blip r:embed="rId3"/>
          <a:stretch/>
        </p:blipFill>
        <p:spPr>
          <a:xfrm>
            <a:off x="7259269" y="1682"/>
            <a:ext cx="803515" cy="697370"/>
          </a:xfrm>
          <a:prstGeom prst="rect">
            <a:avLst/>
          </a:prstGeom>
          <a:ln>
            <a:noFill/>
          </a:ln>
        </p:spPr>
      </p:pic>
      <p:sp>
        <p:nvSpPr>
          <p:cNvPr id="14" name="TextShape 3"/>
          <p:cNvSpPr txBox="1"/>
          <p:nvPr/>
        </p:nvSpPr>
        <p:spPr>
          <a:xfrm>
            <a:off x="487108" y="185386"/>
            <a:ext cx="7330419" cy="973283"/>
          </a:xfrm>
          <a:prstGeom prst="rect">
            <a:avLst/>
          </a:prstGeom>
          <a:noFill/>
          <a:ln>
            <a:noFill/>
          </a:ln>
        </p:spPr>
        <p:txBody>
          <a:bodyPr anchor="ctr"/>
          <a:lstStyle/>
          <a:p>
            <a:pPr algn="ctr">
              <a:lnSpc>
                <a:spcPct val="100000"/>
              </a:lnSpc>
            </a:pPr>
            <a:r>
              <a:rPr lang="it-IT" sz="2000" u="sng" spc="-1" dirty="0">
                <a:solidFill>
                  <a:srgbClr val="FF0000"/>
                </a:solidFill>
                <a:latin typeface="Athelas Regular"/>
                <a:cs typeface="Athelas Regular"/>
              </a:rPr>
              <a:t>Esempio di </a:t>
            </a:r>
          </a:p>
          <a:p>
            <a:pPr algn="ctr">
              <a:lnSpc>
                <a:spcPct val="100000"/>
              </a:lnSpc>
            </a:pPr>
            <a:r>
              <a:rPr lang="it-IT" sz="2000" b="1" u="sng" spc="-1" dirty="0">
                <a:solidFill>
                  <a:srgbClr val="FF0000"/>
                </a:solidFill>
                <a:latin typeface="Athelas Regular"/>
                <a:cs typeface="Athelas Regular"/>
              </a:rPr>
              <a:t>Report </a:t>
            </a:r>
            <a:r>
              <a:rPr lang="it-IT" sz="2000" b="1" u="sng" spc="-1" dirty="0">
                <a:solidFill>
                  <a:srgbClr val="800000"/>
                </a:solidFill>
                <a:latin typeface="Athelas Regular"/>
                <a:cs typeface="Athelas Regular"/>
              </a:rPr>
              <a:t>TIMESHEET</a:t>
            </a:r>
            <a:r>
              <a:rPr lang="it-IT" sz="2000" b="1" u="sng" spc="-1" dirty="0">
                <a:solidFill>
                  <a:srgbClr val="FF0000"/>
                </a:solidFill>
                <a:latin typeface="Athelas Regular"/>
                <a:cs typeface="Athelas Regular"/>
              </a:rPr>
              <a:t> Sintesi </a:t>
            </a:r>
            <a:r>
              <a:rPr lang="it-IT" sz="2000" b="1" u="sng" spc="-1" dirty="0" err="1">
                <a:solidFill>
                  <a:srgbClr val="FF0000"/>
                </a:solidFill>
                <a:latin typeface="Athelas Regular"/>
                <a:cs typeface="Athelas Regular"/>
              </a:rPr>
              <a:t>Plurimensile</a:t>
            </a:r>
            <a:r>
              <a:rPr lang="it-IT" sz="2000" b="1" u="sng" spc="-1" dirty="0">
                <a:solidFill>
                  <a:srgbClr val="FF0000"/>
                </a:solidFill>
                <a:latin typeface="Athelas Regular"/>
                <a:cs typeface="Athelas Regular"/>
              </a:rPr>
              <a:t> </a:t>
            </a:r>
            <a:r>
              <a:rPr lang="it-IT" sz="2000" b="1" u="sng" spc="-1" dirty="0">
                <a:solidFill>
                  <a:srgbClr val="800000"/>
                </a:solidFill>
                <a:latin typeface="Athelas Regular"/>
                <a:cs typeface="Athelas Regular"/>
              </a:rPr>
              <a:t>ALTRI BANDI </a:t>
            </a:r>
            <a:r>
              <a:rPr lang="it-IT" sz="2000" b="1" u="sng" spc="-1" dirty="0">
                <a:solidFill>
                  <a:srgbClr val="FF0000"/>
                </a:solidFill>
                <a:latin typeface="Athelas Regular"/>
                <a:cs typeface="Athelas Regular"/>
              </a:rPr>
              <a:t>(4)</a:t>
            </a:r>
            <a:endParaRPr lang="it-IT" sz="2000" b="0" u="sng" strike="noStrike" spc="-1" dirty="0">
              <a:solidFill>
                <a:schemeClr val="tx2">
                  <a:lumMod val="75000"/>
                </a:schemeClr>
              </a:solidFill>
              <a:latin typeface="Athelas Regular"/>
              <a:cs typeface="Athelas Regular"/>
            </a:endParaRPr>
          </a:p>
        </p:txBody>
      </p:sp>
      <p:grpSp>
        <p:nvGrpSpPr>
          <p:cNvPr id="2" name="Gruppo 1"/>
          <p:cNvGrpSpPr/>
          <p:nvPr/>
        </p:nvGrpSpPr>
        <p:grpSpPr>
          <a:xfrm>
            <a:off x="718791" y="1083964"/>
            <a:ext cx="7105731" cy="4467938"/>
            <a:chOff x="718791" y="1083964"/>
            <a:chExt cx="7105731" cy="4467938"/>
          </a:xfrm>
        </p:grpSpPr>
        <p:pic>
          <p:nvPicPr>
            <p:cNvPr id="11" name="Immagin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8791" y="1165840"/>
              <a:ext cx="7105731" cy="4386062"/>
            </a:xfrm>
            <a:prstGeom prst="rect">
              <a:avLst/>
            </a:prstGeom>
          </p:spPr>
        </p:pic>
        <p:pic>
          <p:nvPicPr>
            <p:cNvPr id="8"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8421" y="1083964"/>
              <a:ext cx="1243555" cy="559566"/>
            </a:xfrm>
            <a:prstGeom prst="rect">
              <a:avLst/>
            </a:prstGeom>
            <a:noFill/>
            <a:ln>
              <a:noFill/>
            </a:ln>
            <a:extLst>
              <a:ext uri="{909E8E84-426E-40DD-AFC4-6F175D3DCCD1}">
                <a14:hiddenFill xmlns:a14="http://schemas.microsoft.com/office/drawing/2010/main">
                  <a:solidFill>
                    <a:srgbClr xmlns:mc="http://schemas.openxmlformats.org/markup-compatibility/2006" val="FFFFFF" mc:Ignorable="a14" a14:legacySpreadsheetColorIndex="9"/>
                  </a:solidFill>
                </a14:hiddenFill>
              </a:ext>
              <a:ext uri="{91240B29-F687-4F45-9708-019B960494DF}">
                <a14:hiddenLine xmlns:a14="http://schemas.microsoft.com/office/drawing/2010/main" w="9525">
                  <a:solidFill>
                    <a:srgbClr xmlns:mc="http://schemas.openxmlformats.org/markup-compatibility/2006" val="000000" mc:Ignorable="a14" a14:legacySpreadsheetColorIndex="64"/>
                  </a:solidFill>
                  <a:miter lim="800000"/>
                  <a:headEnd/>
                  <a:tailEnd/>
                </a14:hiddenLine>
              </a:ext>
            </a:extLst>
          </p:spPr>
        </p:pic>
      </p:grpSp>
    </p:spTree>
    <p:extLst>
      <p:ext uri="{BB962C8B-B14F-4D97-AF65-F5344CB8AC3E}">
        <p14:creationId xmlns:p14="http://schemas.microsoft.com/office/powerpoint/2010/main" val="33831611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CustomShape 2"/>
          <p:cNvSpPr/>
          <p:nvPr/>
        </p:nvSpPr>
        <p:spPr>
          <a:xfrm>
            <a:off x="562150" y="5196967"/>
            <a:ext cx="8195415" cy="913320"/>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algn="just">
              <a:lnSpc>
                <a:spcPct val="100000"/>
              </a:lnSpc>
              <a:spcBef>
                <a:spcPts val="360"/>
              </a:spcBef>
            </a:pPr>
            <a:r>
              <a:rPr lang="en-US" spc="-1" dirty="0">
                <a:solidFill>
                  <a:srgbClr val="000000"/>
                </a:solidFill>
                <a:latin typeface="Cambria" panose="02040503050406030204" pitchFamily="18" charset="0"/>
                <a:ea typeface="Cambria" panose="02040503050406030204" pitchFamily="18" charset="0"/>
              </a:rPr>
              <a:t>Con </a:t>
            </a:r>
            <a:r>
              <a:rPr lang="en-US" spc="-1" dirty="0" err="1">
                <a:solidFill>
                  <a:srgbClr val="000000"/>
                </a:solidFill>
                <a:latin typeface="Cambria" panose="02040503050406030204" pitchFamily="18" charset="0"/>
                <a:ea typeface="Cambria" panose="02040503050406030204" pitchFamily="18" charset="0"/>
              </a:rPr>
              <a:t>il</a:t>
            </a:r>
            <a:r>
              <a:rPr lang="en-US" spc="-1" dirty="0">
                <a:solidFill>
                  <a:srgbClr val="000000"/>
                </a:solidFill>
                <a:latin typeface="Cambria" panose="02040503050406030204" pitchFamily="18" charset="0"/>
                <a:ea typeface="Cambria" panose="02040503050406030204" pitchFamily="18" charset="0"/>
              </a:rPr>
              <a:t> </a:t>
            </a:r>
            <a:r>
              <a:rPr lang="en-US" i="1" spc="-1" dirty="0">
                <a:solidFill>
                  <a:srgbClr val="000000"/>
                </a:solidFill>
                <a:latin typeface="Cambria" panose="02040503050406030204" pitchFamily="18" charset="0"/>
                <a:ea typeface="Cambria" panose="02040503050406030204" pitchFamily="18" charset="0"/>
              </a:rPr>
              <a:t>tab menu </a:t>
            </a:r>
            <a:r>
              <a:rPr lang="en-US" sz="1800" b="0" strike="noStrike" spc="-1" dirty="0">
                <a:solidFill>
                  <a:srgbClr val="000000"/>
                </a:solidFill>
                <a:latin typeface="Cambria" panose="02040503050406030204" pitchFamily="18" charset="0"/>
                <a:ea typeface="Cambria" panose="02040503050406030204" pitchFamily="18" charset="0"/>
              </a:rPr>
              <a:t>“</a:t>
            </a:r>
            <a:r>
              <a:rPr lang="en-US" sz="1800" b="1" strike="noStrike" spc="-1" dirty="0">
                <a:solidFill>
                  <a:srgbClr val="000000"/>
                </a:solidFill>
                <a:latin typeface="Cambria" panose="02040503050406030204" pitchFamily="18" charset="0"/>
                <a:ea typeface="Cambria" panose="02040503050406030204" pitchFamily="18" charset="0"/>
              </a:rPr>
              <a:t>Report </a:t>
            </a:r>
            <a:r>
              <a:rPr lang="en-US" sz="1800" b="1" strike="noStrike" spc="-1" dirty="0" err="1">
                <a:solidFill>
                  <a:srgbClr val="000000"/>
                </a:solidFill>
                <a:latin typeface="Cambria" panose="02040503050406030204" pitchFamily="18" charset="0"/>
                <a:ea typeface="Cambria" panose="02040503050406030204" pitchFamily="18" charset="0"/>
              </a:rPr>
              <a:t>Amministratore</a:t>
            </a:r>
            <a:r>
              <a:rPr lang="en-US" b="1" spc="-1" dirty="0">
                <a:solidFill>
                  <a:srgbClr val="000000"/>
                </a:solidFill>
                <a:latin typeface="Cambria" panose="02040503050406030204" pitchFamily="18" charset="0"/>
                <a:ea typeface="Cambria" panose="02040503050406030204" pitchFamily="18" charset="0"/>
              </a:rPr>
              <a:t> Timesheet</a:t>
            </a:r>
            <a:r>
              <a:rPr lang="en-US" spc="-1" dirty="0">
                <a:solidFill>
                  <a:srgbClr val="000000"/>
                </a:solidFill>
                <a:latin typeface="Cambria" panose="02040503050406030204" pitchFamily="18" charset="0"/>
                <a:ea typeface="Cambria" panose="02040503050406030204" pitchFamily="18" charset="0"/>
              </a:rPr>
              <a:t>”, </a:t>
            </a:r>
            <a:r>
              <a:rPr lang="en-US" spc="-1" dirty="0" err="1">
                <a:solidFill>
                  <a:srgbClr val="000000"/>
                </a:solidFill>
                <a:latin typeface="Cambria" panose="02040503050406030204" pitchFamily="18" charset="0"/>
                <a:ea typeface="Cambria" panose="02040503050406030204" pitchFamily="18" charset="0"/>
              </a:rPr>
              <a:t>il</a:t>
            </a:r>
            <a:r>
              <a:rPr lang="en-US" spc="-1" dirty="0">
                <a:solidFill>
                  <a:srgbClr val="000000"/>
                </a:solidFill>
                <a:latin typeface="Cambria" panose="02040503050406030204" pitchFamily="18" charset="0"/>
                <a:ea typeface="Cambria" panose="02040503050406030204" pitchFamily="18" charset="0"/>
              </a:rPr>
              <a:t> </a:t>
            </a:r>
            <a:r>
              <a:rPr lang="en-US" spc="-1" dirty="0" err="1">
                <a:solidFill>
                  <a:srgbClr val="000000"/>
                </a:solidFill>
                <a:latin typeface="Cambria" panose="02040503050406030204" pitchFamily="18" charset="0"/>
                <a:ea typeface="Cambria" panose="02040503050406030204" pitchFamily="18" charset="0"/>
              </a:rPr>
              <a:t>Responsabile</a:t>
            </a:r>
            <a:r>
              <a:rPr lang="en-US" spc="-1" dirty="0">
                <a:solidFill>
                  <a:srgbClr val="000000"/>
                </a:solidFill>
                <a:latin typeface="Cambria" panose="02040503050406030204" pitchFamily="18" charset="0"/>
                <a:ea typeface="Cambria" panose="02040503050406030204" pitchFamily="18" charset="0"/>
              </a:rPr>
              <a:t> </a:t>
            </a:r>
            <a:r>
              <a:rPr lang="en-US" spc="-1" dirty="0" err="1">
                <a:solidFill>
                  <a:srgbClr val="000000"/>
                </a:solidFill>
                <a:latin typeface="Cambria" panose="02040503050406030204" pitchFamily="18" charset="0"/>
                <a:ea typeface="Cambria" panose="02040503050406030204" pitchFamily="18" charset="0"/>
              </a:rPr>
              <a:t>Scientifico</a:t>
            </a:r>
            <a:r>
              <a:rPr lang="en-US"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può</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lanciare</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i</a:t>
            </a:r>
            <a:r>
              <a:rPr lang="en-US" sz="1800" b="0" strike="noStrike" spc="-1" dirty="0">
                <a:solidFill>
                  <a:srgbClr val="000000"/>
                </a:solidFill>
                <a:latin typeface="Cambria" panose="02040503050406030204" pitchFamily="18" charset="0"/>
                <a:ea typeface="Cambria" panose="02040503050406030204" pitchFamily="18" charset="0"/>
              </a:rPr>
              <a:t> report </a:t>
            </a:r>
            <a:r>
              <a:rPr lang="en-US" sz="1800" b="0" strike="noStrike" spc="-1" dirty="0" err="1">
                <a:solidFill>
                  <a:srgbClr val="000000"/>
                </a:solidFill>
                <a:latin typeface="Cambria" panose="02040503050406030204" pitchFamily="18" charset="0"/>
                <a:ea typeface="Cambria" panose="02040503050406030204" pitchFamily="18" charset="0"/>
              </a:rPr>
              <a:t>delle</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risorse</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umane</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coinvolte</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nei</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progetti</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dei</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quali</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è</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responsabile</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sia</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su</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scala</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mensile</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sia</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su</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scala</a:t>
            </a:r>
            <a:r>
              <a:rPr lang="en-US" sz="1800" b="0" strike="noStrike" spc="-1" dirty="0">
                <a:solidFill>
                  <a:srgbClr val="000000"/>
                </a:solidFill>
                <a:latin typeface="Cambria" panose="02040503050406030204" pitchFamily="18" charset="0"/>
                <a:ea typeface="Cambria" panose="02040503050406030204" pitchFamily="18" charset="0"/>
              </a:rPr>
              <a:t> </a:t>
            </a:r>
            <a:r>
              <a:rPr lang="en-US" sz="1800" b="0" strike="noStrike" spc="-1" dirty="0" err="1">
                <a:solidFill>
                  <a:srgbClr val="000000"/>
                </a:solidFill>
                <a:latin typeface="Cambria" panose="02040503050406030204" pitchFamily="18" charset="0"/>
                <a:ea typeface="Cambria" panose="02040503050406030204" pitchFamily="18" charset="0"/>
              </a:rPr>
              <a:t>plurimensile</a:t>
            </a:r>
            <a:endParaRPr lang="en-US" sz="1800" b="0" strike="noStrike" spc="-1" dirty="0">
              <a:latin typeface="Cambria" panose="02040503050406030204" pitchFamily="18" charset="0"/>
              <a:ea typeface="Cambria" panose="02040503050406030204" pitchFamily="18" charset="0"/>
            </a:endParaRPr>
          </a:p>
        </p:txBody>
      </p:sp>
      <p:sp>
        <p:nvSpPr>
          <p:cNvPr id="7" name="CasellaDiTesto 6"/>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8" name="Immagine 7"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6" y="79512"/>
            <a:ext cx="1221313" cy="1110285"/>
          </a:xfrm>
          <a:prstGeom prst="rect">
            <a:avLst/>
          </a:prstGeom>
        </p:spPr>
      </p:pic>
      <p:pic>
        <p:nvPicPr>
          <p:cNvPr id="9" name="Immagine 6"/>
          <p:cNvPicPr/>
          <p:nvPr/>
        </p:nvPicPr>
        <p:blipFill>
          <a:blip r:embed="rId3"/>
          <a:stretch/>
        </p:blipFill>
        <p:spPr>
          <a:xfrm>
            <a:off x="7018356" y="71588"/>
            <a:ext cx="1044429" cy="950760"/>
          </a:xfrm>
          <a:prstGeom prst="rect">
            <a:avLst/>
          </a:prstGeom>
          <a:ln>
            <a:noFill/>
          </a:ln>
        </p:spPr>
      </p:pic>
      <p:sp>
        <p:nvSpPr>
          <p:cNvPr id="12" name="TextShape 3"/>
          <p:cNvSpPr txBox="1"/>
          <p:nvPr/>
        </p:nvSpPr>
        <p:spPr>
          <a:xfrm>
            <a:off x="1261069" y="341431"/>
            <a:ext cx="5757287" cy="836280"/>
          </a:xfrm>
          <a:prstGeom prst="rect">
            <a:avLst/>
          </a:prstGeom>
          <a:solidFill>
            <a:srgbClr val="FFFFFF"/>
          </a:solidFill>
          <a:ln>
            <a:noFill/>
          </a:ln>
        </p:spPr>
        <p:txBody>
          <a:bodyPr anchor="ctr"/>
          <a:lstStyle/>
          <a:p>
            <a:pPr algn="ctr"/>
            <a:r>
              <a:rPr lang="it-IT" sz="2800" u="sng" spc="-1" dirty="0">
                <a:solidFill>
                  <a:srgbClr val="FF0000"/>
                </a:solidFill>
                <a:latin typeface="Athelas Regular"/>
                <a:cs typeface="Athelas Regular"/>
              </a:rPr>
              <a:t>Report </a:t>
            </a:r>
            <a:r>
              <a:rPr lang="it-IT" sz="2800" b="1" u="sng" spc="-1" dirty="0">
                <a:solidFill>
                  <a:srgbClr val="000090"/>
                </a:solidFill>
                <a:latin typeface="Athelas Regular"/>
                <a:cs typeface="Athelas Regular"/>
              </a:rPr>
              <a:t>Amministratore</a:t>
            </a:r>
            <a:r>
              <a:rPr lang="it-IT" sz="2800" u="sng" spc="-1" dirty="0">
                <a:solidFill>
                  <a:srgbClr val="000090"/>
                </a:solidFill>
                <a:latin typeface="Athelas Regular"/>
                <a:cs typeface="Athelas Regular"/>
              </a:rPr>
              <a:t> </a:t>
            </a:r>
            <a:r>
              <a:rPr lang="it-IT" sz="2800" u="sng" spc="-1" dirty="0" err="1">
                <a:solidFill>
                  <a:srgbClr val="000090"/>
                </a:solidFill>
                <a:latin typeface="Athelas Regular"/>
                <a:cs typeface="Athelas Regular"/>
              </a:rPr>
              <a:t>Timesheet</a:t>
            </a:r>
            <a:r>
              <a:rPr lang="it-IT" sz="2800" u="sng" spc="-1" dirty="0">
                <a:solidFill>
                  <a:srgbClr val="000090"/>
                </a:solidFill>
                <a:latin typeface="Athelas Regular"/>
                <a:cs typeface="Athelas Regular"/>
              </a:rPr>
              <a:t> </a:t>
            </a:r>
          </a:p>
        </p:txBody>
      </p:sp>
      <p:sp>
        <p:nvSpPr>
          <p:cNvPr id="15" name="CasellaDiTesto 14"/>
          <p:cNvSpPr txBox="1"/>
          <p:nvPr/>
        </p:nvSpPr>
        <p:spPr>
          <a:xfrm>
            <a:off x="442856" y="6463866"/>
            <a:ext cx="4624383" cy="276999"/>
          </a:xfrm>
          <a:prstGeom prst="rect">
            <a:avLst/>
          </a:prstGeom>
          <a:noFill/>
        </p:spPr>
        <p:txBody>
          <a:bodyPr wrap="none" rtlCol="0">
            <a:spAutoFit/>
          </a:bodyPr>
          <a:lstStyle/>
          <a:p>
            <a:r>
              <a:rPr lang="it-IT" sz="1200" i="1" dirty="0"/>
              <a:t>* </a:t>
            </a:r>
            <a:r>
              <a:rPr lang="it-IT" sz="1200" i="1" u="sng" dirty="0" err="1"/>
              <a:t>Vd</a:t>
            </a:r>
            <a:r>
              <a:rPr lang="it-IT" sz="1200" i="1" u="sng" dirty="0"/>
              <a:t>. Legenda Report </a:t>
            </a:r>
            <a:r>
              <a:rPr lang="it-IT" sz="1200" i="1" u="sng" dirty="0" err="1"/>
              <a:t>Timesheet</a:t>
            </a:r>
            <a:r>
              <a:rPr lang="it-IT" sz="1200" i="1" u="sng" dirty="0"/>
              <a:t>  Amministratore nella diapo che segue </a:t>
            </a:r>
          </a:p>
        </p:txBody>
      </p:sp>
      <p:sp>
        <p:nvSpPr>
          <p:cNvPr id="4" name="CasellaDiTesto 3"/>
          <p:cNvSpPr txBox="1"/>
          <p:nvPr/>
        </p:nvSpPr>
        <p:spPr>
          <a:xfrm>
            <a:off x="7216345" y="1734748"/>
            <a:ext cx="1689822" cy="523220"/>
          </a:xfrm>
          <a:prstGeom prst="rect">
            <a:avLst/>
          </a:prstGeom>
          <a:solidFill>
            <a:srgbClr val="FFFF00"/>
          </a:solidFill>
        </p:spPr>
        <p:txBody>
          <a:bodyPr wrap="none" rtlCol="0">
            <a:spAutoFit/>
          </a:bodyPr>
          <a:lstStyle/>
          <a:p>
            <a:r>
              <a:rPr lang="it-IT" sz="1400" dirty="0"/>
              <a:t>Selezionare il report </a:t>
            </a:r>
          </a:p>
          <a:p>
            <a:r>
              <a:rPr lang="it-IT" sz="1400" dirty="0"/>
              <a:t>desiderato*</a:t>
            </a:r>
          </a:p>
        </p:txBody>
      </p:sp>
      <p:sp>
        <p:nvSpPr>
          <p:cNvPr id="2" name="Segnaposto numero diapositiva 1"/>
          <p:cNvSpPr>
            <a:spLocks noGrp="1"/>
          </p:cNvSpPr>
          <p:nvPr>
            <p:ph type="sldNum" sz="quarter" idx="12"/>
          </p:nvPr>
        </p:nvSpPr>
        <p:spPr/>
        <p:txBody>
          <a:bodyPr/>
          <a:lstStyle/>
          <a:p>
            <a:fld id="{589818BB-026E-B045-9149-3EE600410FF9}" type="slidenum">
              <a:rPr lang="it-IT" smtClean="0"/>
              <a:t>26</a:t>
            </a:fld>
            <a:endParaRPr lang="it-IT"/>
          </a:p>
        </p:txBody>
      </p:sp>
      <p:pic>
        <p:nvPicPr>
          <p:cNvPr id="5" name="Immagine 4" descr="Schermata 2021-06-09 alle 09.48.28.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1069" y="1440857"/>
            <a:ext cx="5757287" cy="3424105"/>
          </a:xfrm>
          <a:prstGeom prst="rect">
            <a:avLst/>
          </a:prstGeom>
        </p:spPr>
      </p:pic>
    </p:spTree>
    <p:extLst>
      <p:ext uri="{BB962C8B-B14F-4D97-AF65-F5344CB8AC3E}">
        <p14:creationId xmlns:p14="http://schemas.microsoft.com/office/powerpoint/2010/main" val="985210439"/>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3" name="AutoShape 1" descr="save image"/>
          <p:cNvSpPr>
            <a:spLocks noChangeAspect="1" noChangeArrowheads="1"/>
          </p:cNvSpPr>
          <p:nvPr/>
        </p:nvSpPr>
        <p:spPr bwMode="auto">
          <a:xfrm>
            <a:off x="1415562" y="294542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8" name="CasellaDiTesto 7"/>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9" name="Immagine 8" descr="Schermata 2020-12-08 alle 12.50.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56" y="79512"/>
            <a:ext cx="1221313" cy="1110285"/>
          </a:xfrm>
          <a:prstGeom prst="rect">
            <a:avLst/>
          </a:prstGeom>
        </p:spPr>
      </p:pic>
      <p:pic>
        <p:nvPicPr>
          <p:cNvPr id="10" name="Immagine 6"/>
          <p:cNvPicPr/>
          <p:nvPr/>
        </p:nvPicPr>
        <p:blipFill>
          <a:blip r:embed="rId4"/>
          <a:stretch/>
        </p:blipFill>
        <p:spPr>
          <a:xfrm>
            <a:off x="7018356" y="71588"/>
            <a:ext cx="1044429" cy="950760"/>
          </a:xfrm>
          <a:prstGeom prst="rect">
            <a:avLst/>
          </a:prstGeom>
          <a:ln>
            <a:noFill/>
          </a:ln>
        </p:spPr>
      </p:pic>
      <p:sp>
        <p:nvSpPr>
          <p:cNvPr id="11" name="TextShape 3"/>
          <p:cNvSpPr txBox="1"/>
          <p:nvPr/>
        </p:nvSpPr>
        <p:spPr>
          <a:xfrm>
            <a:off x="1261069" y="216514"/>
            <a:ext cx="5757287" cy="836280"/>
          </a:xfrm>
          <a:prstGeom prst="rect">
            <a:avLst/>
          </a:prstGeom>
          <a:noFill/>
          <a:ln>
            <a:noFill/>
          </a:ln>
        </p:spPr>
        <p:txBody>
          <a:bodyPr anchor="ctr"/>
          <a:lstStyle/>
          <a:p>
            <a:pPr algn="ctr"/>
            <a:r>
              <a:rPr lang="it-IT" sz="2400" u="sng" spc="-1" dirty="0">
                <a:solidFill>
                  <a:schemeClr val="tx2">
                    <a:lumMod val="75000"/>
                  </a:schemeClr>
                </a:solidFill>
                <a:latin typeface="Athelas Regular"/>
                <a:cs typeface="Athelas Regular"/>
              </a:rPr>
              <a:t>* Legenda </a:t>
            </a:r>
            <a:r>
              <a:rPr lang="it-IT" sz="2400" u="sng" spc="-1" dirty="0">
                <a:solidFill>
                  <a:srgbClr val="FF0000"/>
                </a:solidFill>
                <a:latin typeface="Athelas Regular"/>
                <a:cs typeface="Athelas Regular"/>
              </a:rPr>
              <a:t>Report </a:t>
            </a:r>
            <a:r>
              <a:rPr lang="it-IT" sz="2400" u="sng" spc="-1" dirty="0" err="1">
                <a:solidFill>
                  <a:srgbClr val="FF0000"/>
                </a:solidFill>
                <a:latin typeface="Athelas Regular"/>
                <a:cs typeface="Athelas Regular"/>
              </a:rPr>
              <a:t>Timesheet</a:t>
            </a:r>
            <a:r>
              <a:rPr lang="it-IT" sz="2400" u="sng" spc="-1" dirty="0">
                <a:solidFill>
                  <a:srgbClr val="FF0000"/>
                </a:solidFill>
                <a:latin typeface="Athelas Regular"/>
                <a:cs typeface="Athelas Regular"/>
              </a:rPr>
              <a:t> </a:t>
            </a:r>
          </a:p>
          <a:p>
            <a:pPr algn="ctr"/>
            <a:r>
              <a:rPr lang="it-IT" sz="2400" b="1" u="sng" spc="-1" dirty="0">
                <a:solidFill>
                  <a:srgbClr val="FF0000"/>
                </a:solidFill>
                <a:latin typeface="Athelas Regular"/>
                <a:cs typeface="Athelas Regular"/>
              </a:rPr>
              <a:t>Amministratore</a:t>
            </a:r>
            <a:endParaRPr lang="it-IT" sz="2400" u="sng" spc="-1" dirty="0">
              <a:solidFill>
                <a:srgbClr val="FF0000"/>
              </a:solidFill>
              <a:latin typeface="Athelas Regular"/>
              <a:cs typeface="Athelas Regular"/>
            </a:endParaRPr>
          </a:p>
        </p:txBody>
      </p:sp>
      <p:graphicFrame>
        <p:nvGraphicFramePr>
          <p:cNvPr id="6" name="Tabella 5"/>
          <p:cNvGraphicFramePr>
            <a:graphicFrameLocks noGrp="1"/>
          </p:cNvGraphicFramePr>
          <p:nvPr>
            <p:extLst>
              <p:ext uri="{D42A27DB-BD31-4B8C-83A1-F6EECF244321}">
                <p14:modId xmlns:p14="http://schemas.microsoft.com/office/powerpoint/2010/main" val="1059518998"/>
              </p:ext>
            </p:extLst>
          </p:nvPr>
        </p:nvGraphicFramePr>
        <p:xfrm>
          <a:off x="862691" y="1694311"/>
          <a:ext cx="7312158" cy="3573324"/>
        </p:xfrm>
        <a:graphic>
          <a:graphicData uri="http://schemas.openxmlformats.org/drawingml/2006/table">
            <a:tbl>
              <a:tblPr firstRow="1" bandRow="1">
                <a:tableStyleId>{5C22544A-7EE6-4342-B048-85BDC9FD1C3A}</a:tableStyleId>
              </a:tblPr>
              <a:tblGrid>
                <a:gridCol w="1867882">
                  <a:extLst>
                    <a:ext uri="{9D8B030D-6E8A-4147-A177-3AD203B41FA5}">
                      <a16:colId xmlns="" xmlns:a16="http://schemas.microsoft.com/office/drawing/2014/main" val="33753293"/>
                    </a:ext>
                  </a:extLst>
                </a:gridCol>
                <a:gridCol w="5444276">
                  <a:extLst>
                    <a:ext uri="{9D8B030D-6E8A-4147-A177-3AD203B41FA5}">
                      <a16:colId xmlns="" xmlns:a16="http://schemas.microsoft.com/office/drawing/2014/main" val="1231345354"/>
                    </a:ext>
                  </a:extLst>
                </a:gridCol>
              </a:tblGrid>
              <a:tr h="328012">
                <a:tc>
                  <a:txBody>
                    <a:bodyPr/>
                    <a:lstStyle/>
                    <a:p>
                      <a:pPr algn="just"/>
                      <a:r>
                        <a:rPr lang="it-IT" dirty="0"/>
                        <a:t>Nome report</a:t>
                      </a:r>
                    </a:p>
                  </a:txBody>
                  <a:tcPr/>
                </a:tc>
                <a:tc>
                  <a:txBody>
                    <a:bodyPr/>
                    <a:lstStyle/>
                    <a:p>
                      <a:pPr algn="ctr"/>
                      <a:r>
                        <a:rPr lang="it-IT" dirty="0"/>
                        <a:t>Descrizione</a:t>
                      </a:r>
                    </a:p>
                  </a:txBody>
                  <a:tcPr/>
                </a:tc>
                <a:extLst>
                  <a:ext uri="{0D108BD9-81ED-4DB2-BD59-A6C34878D82A}">
                    <a16:rowId xmlns="" xmlns:a16="http://schemas.microsoft.com/office/drawing/2014/main" val="3331441056"/>
                  </a:ext>
                </a:extLst>
              </a:tr>
              <a:tr h="893166">
                <a:tc>
                  <a:txBody>
                    <a:bodyPr/>
                    <a:lstStyle/>
                    <a:p>
                      <a:pPr algn="just"/>
                      <a:r>
                        <a:rPr lang="it-IT" sz="1400" dirty="0"/>
                        <a:t>Report Timesheet Sintesi </a:t>
                      </a:r>
                      <a:r>
                        <a:rPr lang="it-IT" sz="1400" b="1" dirty="0"/>
                        <a:t>Amministratore</a:t>
                      </a:r>
                      <a:r>
                        <a:rPr lang="it-IT" sz="1400" dirty="0"/>
                        <a:t> </a:t>
                      </a:r>
                      <a:r>
                        <a:rPr lang="it-IT" sz="1400" b="1" dirty="0" err="1"/>
                        <a:t>Plurimensile</a:t>
                      </a:r>
                      <a:endParaRPr lang="it-IT" sz="1400" b="1" dirty="0"/>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it-IT" sz="1400" dirty="0"/>
                        <a:t>Permette la stampa in</a:t>
                      </a:r>
                      <a:r>
                        <a:rPr lang="it-IT" sz="1400" baseline="0" dirty="0"/>
                        <a:t> PDF </a:t>
                      </a:r>
                      <a:r>
                        <a:rPr lang="it-IT" sz="1400" u="sng" dirty="0"/>
                        <a:t>fino</a:t>
                      </a:r>
                      <a:r>
                        <a:rPr lang="it-IT" sz="1400" u="sng" baseline="0" dirty="0"/>
                        <a:t> a 18 mesi consecutivi</a:t>
                      </a:r>
                      <a:r>
                        <a:rPr lang="it-IT" sz="1400" dirty="0"/>
                        <a:t> del </a:t>
                      </a:r>
                      <a:r>
                        <a:rPr lang="it-IT" sz="1400" dirty="0" err="1"/>
                        <a:t>timesheet</a:t>
                      </a:r>
                      <a:r>
                        <a:rPr lang="it-IT" sz="1400" dirty="0"/>
                        <a:t> integrato dei</a:t>
                      </a:r>
                      <a:r>
                        <a:rPr lang="it-IT" sz="1400" baseline="0" dirty="0"/>
                        <a:t> componenti del gruppo di ricerca del progetto coordinato</a:t>
                      </a:r>
                      <a:endParaRPr lang="it-IT" sz="1400" dirty="0"/>
                    </a:p>
                  </a:txBody>
                  <a:tcPr/>
                </a:tc>
                <a:extLst>
                  <a:ext uri="{0D108BD9-81ED-4DB2-BD59-A6C34878D82A}">
                    <a16:rowId xmlns="" xmlns:a16="http://schemas.microsoft.com/office/drawing/2014/main" val="1485563172"/>
                  </a:ext>
                </a:extLst>
              </a:tr>
              <a:tr h="1105533">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lang="it-IT" sz="1400" dirty="0"/>
                    </a:p>
                    <a:p>
                      <a:pPr marL="0" marR="0" lvl="0" indent="0" algn="just" defTabSz="457200" rtl="0" eaLnBrk="1" fontAlgn="auto" latinLnBrk="0" hangingPunct="1">
                        <a:lnSpc>
                          <a:spcPct val="100000"/>
                        </a:lnSpc>
                        <a:spcBef>
                          <a:spcPts val="0"/>
                        </a:spcBef>
                        <a:spcAft>
                          <a:spcPts val="0"/>
                        </a:spcAft>
                        <a:buClrTx/>
                        <a:buSzTx/>
                        <a:buFontTx/>
                        <a:buNone/>
                        <a:tabLst/>
                        <a:defRPr/>
                      </a:pPr>
                      <a:r>
                        <a:rPr lang="it-IT" sz="1400" dirty="0"/>
                        <a:t>Report Timesheet Sintesi </a:t>
                      </a:r>
                      <a:r>
                        <a:rPr lang="it-IT" sz="1400" b="1" dirty="0"/>
                        <a:t>Amministratore</a:t>
                      </a:r>
                      <a:r>
                        <a:rPr lang="it-IT" sz="1400" dirty="0"/>
                        <a:t> </a:t>
                      </a:r>
                      <a:r>
                        <a:rPr lang="it-IT" sz="1400" b="1" dirty="0" err="1"/>
                        <a:t>Plurimensile</a:t>
                      </a:r>
                      <a:r>
                        <a:rPr lang="it-IT" sz="1400" b="1" dirty="0"/>
                        <a:t> PON</a:t>
                      </a:r>
                      <a:endParaRPr lang="it-IT" sz="1400" dirty="0">
                        <a:solidFill>
                          <a:srgbClr val="FF0000"/>
                        </a:solidFill>
                      </a:endParaRPr>
                    </a:p>
                  </a:txBody>
                  <a:tcPr>
                    <a:solidFill>
                      <a:schemeClr val="accent1">
                        <a:lumMod val="20000"/>
                        <a:lumOff val="80000"/>
                      </a:schemeClr>
                    </a:solidFill>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lang="it-IT" sz="1400" dirty="0"/>
                    </a:p>
                    <a:p>
                      <a:pPr marL="0" marR="0" lvl="0" indent="0" algn="just" defTabSz="457200" rtl="0" eaLnBrk="1" fontAlgn="auto" latinLnBrk="0" hangingPunct="1">
                        <a:lnSpc>
                          <a:spcPct val="100000"/>
                        </a:lnSpc>
                        <a:spcBef>
                          <a:spcPts val="0"/>
                        </a:spcBef>
                        <a:spcAft>
                          <a:spcPts val="0"/>
                        </a:spcAft>
                        <a:buClrTx/>
                        <a:buSzTx/>
                        <a:buFontTx/>
                        <a:buNone/>
                        <a:tabLst/>
                        <a:defRPr/>
                      </a:pPr>
                      <a:r>
                        <a:rPr lang="it-IT" sz="1400" dirty="0"/>
                        <a:t>Permette la stampa </a:t>
                      </a:r>
                      <a:r>
                        <a:rPr lang="it-IT" sz="1400" dirty="0" err="1"/>
                        <a:t>xls</a:t>
                      </a:r>
                      <a:r>
                        <a:rPr lang="it-IT" sz="1400" dirty="0"/>
                        <a:t> </a:t>
                      </a:r>
                      <a:r>
                        <a:rPr lang="it-IT" sz="1400" u="sng" dirty="0"/>
                        <a:t>fino</a:t>
                      </a:r>
                      <a:r>
                        <a:rPr lang="it-IT" sz="1400" u="sng" baseline="0" dirty="0"/>
                        <a:t> a 18 mesi consecutivi</a:t>
                      </a:r>
                      <a:r>
                        <a:rPr lang="it-IT" sz="1400" dirty="0"/>
                        <a:t> del </a:t>
                      </a:r>
                      <a:r>
                        <a:rPr lang="it-IT" sz="1400" dirty="0" err="1"/>
                        <a:t>timesheet</a:t>
                      </a:r>
                      <a:r>
                        <a:rPr lang="it-IT" sz="1400" dirty="0"/>
                        <a:t> integrato dei</a:t>
                      </a:r>
                      <a:r>
                        <a:rPr lang="it-IT" sz="1400" baseline="0" dirty="0"/>
                        <a:t> componenti del gruppo di ricerca del progetto coordinato secondo il modello PON</a:t>
                      </a:r>
                      <a:endParaRPr lang="it-IT" sz="1400" dirty="0"/>
                    </a:p>
                  </a:txBody>
                  <a:tcPr/>
                </a:tc>
                <a:extLst>
                  <a:ext uri="{0D108BD9-81ED-4DB2-BD59-A6C34878D82A}">
                    <a16:rowId xmlns="" xmlns:a16="http://schemas.microsoft.com/office/drawing/2014/main" val="3078892290"/>
                  </a:ext>
                </a:extLst>
              </a:tr>
              <a:tr h="1208865">
                <a:tc>
                  <a:txBody>
                    <a:bodyPr/>
                    <a:lstStyle/>
                    <a:p>
                      <a:pPr algn="just"/>
                      <a:r>
                        <a:rPr lang="it-IT" sz="1400" dirty="0"/>
                        <a:t>Report Timesheet Sintesi </a:t>
                      </a:r>
                      <a:r>
                        <a:rPr lang="it-IT" sz="1400" b="1" dirty="0"/>
                        <a:t>Progetto</a:t>
                      </a:r>
                      <a:r>
                        <a:rPr lang="it-IT" sz="1400" dirty="0"/>
                        <a:t> </a:t>
                      </a:r>
                      <a:r>
                        <a:rPr lang="it-IT" sz="1400" dirty="0" err="1"/>
                        <a:t>Plurimensile</a:t>
                      </a:r>
                      <a:endParaRPr lang="it-IT" sz="1400" dirty="0"/>
                    </a:p>
                  </a:txBody>
                  <a:tcPr/>
                </a:tc>
                <a:tc>
                  <a:txBody>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it-IT" sz="1400" dirty="0"/>
                        <a:t>Permette la stampa </a:t>
                      </a:r>
                      <a:r>
                        <a:rPr lang="it-IT" sz="1400" dirty="0" err="1"/>
                        <a:t>xls</a:t>
                      </a:r>
                      <a:r>
                        <a:rPr lang="it-IT" sz="1400" dirty="0"/>
                        <a:t> del tempo rendicontato dal gruppo di lavoro sul progetto, è in formato </a:t>
                      </a:r>
                      <a:r>
                        <a:rPr lang="it-IT" sz="1400" dirty="0" err="1"/>
                        <a:t>excel</a:t>
                      </a:r>
                      <a:r>
                        <a:rPr lang="it-IT" sz="1400" dirty="0"/>
                        <a:t> e può essere estratto</a:t>
                      </a:r>
                      <a:r>
                        <a:rPr lang="it-IT" sz="1400" baseline="0" dirty="0"/>
                        <a:t> per periodi</a:t>
                      </a:r>
                      <a:r>
                        <a:rPr lang="it-IT" sz="1400" dirty="0"/>
                        <a:t> </a:t>
                      </a:r>
                      <a:r>
                        <a:rPr lang="it-IT" sz="1400" u="sng" dirty="0"/>
                        <a:t>fino</a:t>
                      </a:r>
                      <a:r>
                        <a:rPr lang="it-IT" sz="1400" u="sng" baseline="0" dirty="0"/>
                        <a:t> a 18 mesi consecutivi</a:t>
                      </a:r>
                      <a:r>
                        <a:rPr lang="it-IT" sz="1400" dirty="0"/>
                        <a:t> (il colore delle celle indica lo stato di invio)</a:t>
                      </a:r>
                    </a:p>
                  </a:txBody>
                  <a:tcPr/>
                </a:tc>
                <a:extLst>
                  <a:ext uri="{0D108BD9-81ED-4DB2-BD59-A6C34878D82A}">
                    <a16:rowId xmlns="" xmlns:a16="http://schemas.microsoft.com/office/drawing/2014/main" val="4262222363"/>
                  </a:ext>
                </a:extLst>
              </a:tr>
            </a:tbl>
          </a:graphicData>
        </a:graphic>
      </p:graphicFrame>
      <p:sp>
        <p:nvSpPr>
          <p:cNvPr id="12" name="CustomShape 2"/>
          <p:cNvSpPr/>
          <p:nvPr/>
        </p:nvSpPr>
        <p:spPr>
          <a:xfrm>
            <a:off x="954087" y="5684137"/>
            <a:ext cx="7220763" cy="913320"/>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algn="just">
              <a:lnSpc>
                <a:spcPct val="100000"/>
              </a:lnSpc>
              <a:spcBef>
                <a:spcPts val="360"/>
              </a:spcBef>
            </a:pPr>
            <a:r>
              <a:rPr lang="en-US" sz="1600" spc="-1" dirty="0">
                <a:solidFill>
                  <a:srgbClr val="FF0000"/>
                </a:solidFill>
                <a:latin typeface="Cambria" panose="02040503050406030204" pitchFamily="18" charset="0"/>
                <a:ea typeface="Cambria" panose="02040503050406030204" pitchFamily="18" charset="0"/>
              </a:rPr>
              <a:t>I report </a:t>
            </a:r>
            <a:r>
              <a:rPr lang="en-US" sz="1600" spc="-1" dirty="0" err="1">
                <a:solidFill>
                  <a:srgbClr val="FF0000"/>
                </a:solidFill>
                <a:latin typeface="Cambria" panose="02040503050406030204" pitchFamily="18" charset="0"/>
                <a:ea typeface="Cambria" panose="02040503050406030204" pitchFamily="18" charset="0"/>
              </a:rPr>
              <a:t>amministratore</a:t>
            </a:r>
            <a:r>
              <a:rPr lang="en-US" sz="1600" spc="-1" dirty="0">
                <a:solidFill>
                  <a:srgbClr val="FF0000"/>
                </a:solidFill>
                <a:latin typeface="Cambria" panose="02040503050406030204" pitchFamily="18" charset="0"/>
                <a:ea typeface="Cambria" panose="02040503050406030204" pitchFamily="18" charset="0"/>
              </a:rPr>
              <a:t> </a:t>
            </a:r>
            <a:r>
              <a:rPr lang="en-US" sz="1600" spc="-1" dirty="0" err="1">
                <a:solidFill>
                  <a:srgbClr val="FF0000"/>
                </a:solidFill>
                <a:latin typeface="Cambria" panose="02040503050406030204" pitchFamily="18" charset="0"/>
                <a:ea typeface="Cambria" panose="02040503050406030204" pitchFamily="18" charset="0"/>
              </a:rPr>
              <a:t>sono</a:t>
            </a:r>
            <a:r>
              <a:rPr lang="en-US" sz="1600" spc="-1" dirty="0">
                <a:solidFill>
                  <a:srgbClr val="FF0000"/>
                </a:solidFill>
                <a:latin typeface="Cambria" panose="02040503050406030204" pitchFamily="18" charset="0"/>
                <a:ea typeface="Cambria" panose="02040503050406030204" pitchFamily="18" charset="0"/>
              </a:rPr>
              <a:t> </a:t>
            </a:r>
            <a:r>
              <a:rPr lang="en-US" sz="1600" spc="-1" dirty="0" err="1">
                <a:solidFill>
                  <a:srgbClr val="FF0000"/>
                </a:solidFill>
                <a:latin typeface="Cambria" panose="02040503050406030204" pitchFamily="18" charset="0"/>
                <a:ea typeface="Cambria" panose="02040503050406030204" pitchFamily="18" charset="0"/>
              </a:rPr>
              <a:t>disponibili</a:t>
            </a:r>
            <a:r>
              <a:rPr lang="en-US" sz="1600" spc="-1" dirty="0">
                <a:solidFill>
                  <a:srgbClr val="FF0000"/>
                </a:solidFill>
                <a:latin typeface="Cambria" panose="02040503050406030204" pitchFamily="18" charset="0"/>
                <a:ea typeface="Cambria" panose="02040503050406030204" pitchFamily="18" charset="0"/>
              </a:rPr>
              <a:t> </a:t>
            </a:r>
            <a:r>
              <a:rPr lang="en-US" sz="1600" spc="-1" dirty="0" err="1">
                <a:solidFill>
                  <a:srgbClr val="FF0000"/>
                </a:solidFill>
                <a:latin typeface="Cambria" panose="02040503050406030204" pitchFamily="18" charset="0"/>
                <a:ea typeface="Cambria" panose="02040503050406030204" pitchFamily="18" charset="0"/>
              </a:rPr>
              <a:t>anch’essi</a:t>
            </a:r>
            <a:r>
              <a:rPr lang="en-US" sz="1600" spc="-1" dirty="0">
                <a:solidFill>
                  <a:srgbClr val="FF0000"/>
                </a:solidFill>
                <a:latin typeface="Cambria" panose="02040503050406030204" pitchFamily="18" charset="0"/>
                <a:ea typeface="Cambria" panose="02040503050406030204" pitchFamily="18" charset="0"/>
              </a:rPr>
              <a:t> </a:t>
            </a:r>
            <a:r>
              <a:rPr lang="en-US" sz="1600" spc="-1" dirty="0" err="1">
                <a:solidFill>
                  <a:srgbClr val="FF0000"/>
                </a:solidFill>
                <a:latin typeface="Cambria" panose="02040503050406030204" pitchFamily="18" charset="0"/>
                <a:ea typeface="Cambria" panose="02040503050406030204" pitchFamily="18" charset="0"/>
              </a:rPr>
              <a:t>sia</a:t>
            </a:r>
            <a:r>
              <a:rPr lang="en-US" sz="1600" spc="-1" dirty="0">
                <a:solidFill>
                  <a:srgbClr val="FF0000"/>
                </a:solidFill>
                <a:latin typeface="Cambria" panose="02040503050406030204" pitchFamily="18" charset="0"/>
                <a:ea typeface="Cambria" panose="02040503050406030204" pitchFamily="18" charset="0"/>
              </a:rPr>
              <a:t> </a:t>
            </a:r>
            <a:r>
              <a:rPr lang="en-US" sz="1600" spc="-1" dirty="0" err="1">
                <a:solidFill>
                  <a:srgbClr val="FF0000"/>
                </a:solidFill>
                <a:latin typeface="Cambria" panose="02040503050406030204" pitchFamily="18" charset="0"/>
                <a:ea typeface="Cambria" panose="02040503050406030204" pitchFamily="18" charset="0"/>
              </a:rPr>
              <a:t>nel</a:t>
            </a:r>
            <a:r>
              <a:rPr lang="en-US" sz="1600" spc="-1" dirty="0">
                <a:solidFill>
                  <a:srgbClr val="FF0000"/>
                </a:solidFill>
                <a:latin typeface="Cambria" panose="02040503050406030204" pitchFamily="18" charset="0"/>
                <a:ea typeface="Cambria" panose="02040503050406030204" pitchFamily="18" charset="0"/>
              </a:rPr>
              <a:t> </a:t>
            </a:r>
            <a:r>
              <a:rPr lang="en-US" sz="1600" spc="-1" dirty="0" err="1">
                <a:solidFill>
                  <a:srgbClr val="FF0000"/>
                </a:solidFill>
                <a:latin typeface="Cambria" panose="02040503050406030204" pitchFamily="18" charset="0"/>
                <a:ea typeface="Cambria" panose="02040503050406030204" pitchFamily="18" charset="0"/>
              </a:rPr>
              <a:t>formato</a:t>
            </a:r>
            <a:r>
              <a:rPr lang="en-US" sz="1600" spc="-1" dirty="0">
                <a:solidFill>
                  <a:srgbClr val="FF0000"/>
                </a:solidFill>
                <a:latin typeface="Cambria" panose="02040503050406030204" pitchFamily="18" charset="0"/>
                <a:ea typeface="Cambria" panose="02040503050406030204" pitchFamily="18" charset="0"/>
              </a:rPr>
              <a:t> </a:t>
            </a:r>
            <a:r>
              <a:rPr lang="en-US" sz="1600" i="1" spc="-1" dirty="0">
                <a:solidFill>
                  <a:srgbClr val="FF0000"/>
                </a:solidFill>
                <a:latin typeface="Cambria" panose="02040503050406030204" pitchFamily="18" charset="0"/>
                <a:ea typeface="Cambria" panose="02040503050406030204" pitchFamily="18" charset="0"/>
              </a:rPr>
              <a:t>timesheet</a:t>
            </a:r>
            <a:r>
              <a:rPr lang="en-US" sz="1600" spc="-1" dirty="0">
                <a:solidFill>
                  <a:srgbClr val="FF0000"/>
                </a:solidFill>
                <a:latin typeface="Cambria" panose="02040503050406030204" pitchFamily="18" charset="0"/>
                <a:ea typeface="Cambria" panose="02040503050406030204" pitchFamily="18" charset="0"/>
              </a:rPr>
              <a:t> </a:t>
            </a:r>
            <a:r>
              <a:rPr lang="en-US" sz="1600" i="1" spc="-1" dirty="0" err="1">
                <a:solidFill>
                  <a:srgbClr val="FF0000"/>
                </a:solidFill>
                <a:latin typeface="Cambria" panose="02040503050406030204" pitchFamily="18" charset="0"/>
                <a:ea typeface="Cambria" panose="02040503050406030204" pitchFamily="18" charset="0"/>
              </a:rPr>
              <a:t>integrato</a:t>
            </a:r>
            <a:r>
              <a:rPr lang="en-US" sz="1600" i="1" spc="-1" dirty="0">
                <a:solidFill>
                  <a:srgbClr val="FF0000"/>
                </a:solidFill>
                <a:latin typeface="Cambria" panose="02040503050406030204" pitchFamily="18" charset="0"/>
                <a:ea typeface="Cambria" panose="02040503050406030204" pitchFamily="18" charset="0"/>
              </a:rPr>
              <a:t> standard </a:t>
            </a:r>
            <a:r>
              <a:rPr lang="en-US" sz="1600" spc="-1" dirty="0">
                <a:solidFill>
                  <a:srgbClr val="FF0000"/>
                </a:solidFill>
                <a:latin typeface="Cambria" panose="02040503050406030204" pitchFamily="18" charset="0"/>
                <a:ea typeface="Cambria" panose="02040503050406030204" pitchFamily="18" charset="0"/>
              </a:rPr>
              <a:t>in </a:t>
            </a:r>
            <a:r>
              <a:rPr lang="en-US" sz="1600" spc="-1" dirty="0" err="1">
                <a:solidFill>
                  <a:srgbClr val="FF0000"/>
                </a:solidFill>
                <a:latin typeface="Cambria" panose="02040503050406030204" pitchFamily="18" charset="0"/>
                <a:ea typeface="Cambria" panose="02040503050406030204" pitchFamily="18" charset="0"/>
              </a:rPr>
              <a:t>pdf</a:t>
            </a:r>
            <a:r>
              <a:rPr lang="en-US" sz="1600" i="1" spc="-1" dirty="0">
                <a:solidFill>
                  <a:srgbClr val="FF0000"/>
                </a:solidFill>
                <a:latin typeface="Cambria" panose="02040503050406030204" pitchFamily="18" charset="0"/>
                <a:ea typeface="Cambria" panose="02040503050406030204" pitchFamily="18" charset="0"/>
              </a:rPr>
              <a:t> </a:t>
            </a:r>
            <a:r>
              <a:rPr lang="en-US" sz="1600" spc="-1" dirty="0">
                <a:solidFill>
                  <a:srgbClr val="FF0000"/>
                </a:solidFill>
                <a:latin typeface="Cambria" panose="02040503050406030204" pitchFamily="18" charset="0"/>
                <a:ea typeface="Cambria" panose="02040503050406030204" pitchFamily="18" charset="0"/>
              </a:rPr>
              <a:t>con </a:t>
            </a:r>
            <a:r>
              <a:rPr lang="en-US" sz="1600" spc="-1" dirty="0" err="1">
                <a:solidFill>
                  <a:srgbClr val="FF0000"/>
                </a:solidFill>
                <a:latin typeface="Cambria" panose="02040503050406030204" pitchFamily="18" charset="0"/>
                <a:ea typeface="Cambria" panose="02040503050406030204" pitchFamily="18" charset="0"/>
              </a:rPr>
              <a:t>il</a:t>
            </a:r>
            <a:r>
              <a:rPr lang="en-US" sz="1600" spc="-1" dirty="0">
                <a:solidFill>
                  <a:srgbClr val="FF0000"/>
                </a:solidFill>
                <a:latin typeface="Cambria" panose="02040503050406030204" pitchFamily="18" charset="0"/>
                <a:ea typeface="Cambria" panose="02040503050406030204" pitchFamily="18" charset="0"/>
              </a:rPr>
              <a:t> solo logo di </a:t>
            </a:r>
            <a:r>
              <a:rPr lang="en-US" sz="1600" spc="-1" dirty="0" err="1">
                <a:solidFill>
                  <a:srgbClr val="FF0000"/>
                </a:solidFill>
                <a:latin typeface="Cambria" panose="02040503050406030204" pitchFamily="18" charset="0"/>
                <a:ea typeface="Cambria" panose="02040503050406030204" pitchFamily="18" charset="0"/>
              </a:rPr>
              <a:t>Ateneo</a:t>
            </a:r>
            <a:r>
              <a:rPr lang="en-US" sz="1600" spc="-1" dirty="0">
                <a:solidFill>
                  <a:srgbClr val="FF0000"/>
                </a:solidFill>
                <a:latin typeface="Cambria" panose="02040503050406030204" pitchFamily="18" charset="0"/>
                <a:ea typeface="Cambria" panose="02040503050406030204" pitchFamily="18" charset="0"/>
              </a:rPr>
              <a:t>, </a:t>
            </a:r>
            <a:r>
              <a:rPr lang="en-US" sz="1600" spc="-1" dirty="0" err="1">
                <a:solidFill>
                  <a:srgbClr val="FF0000"/>
                </a:solidFill>
                <a:latin typeface="Cambria" panose="02040503050406030204" pitchFamily="18" charset="0"/>
                <a:ea typeface="Cambria" panose="02040503050406030204" pitchFamily="18" charset="0"/>
              </a:rPr>
              <a:t>sia</a:t>
            </a:r>
            <a:r>
              <a:rPr lang="en-US" sz="1600" spc="-1" dirty="0">
                <a:solidFill>
                  <a:srgbClr val="FF0000"/>
                </a:solidFill>
                <a:latin typeface="Cambria" panose="02040503050406030204" pitchFamily="18" charset="0"/>
                <a:ea typeface="Cambria" panose="02040503050406030204" pitchFamily="18" charset="0"/>
              </a:rPr>
              <a:t> </a:t>
            </a:r>
            <a:r>
              <a:rPr lang="en-US" sz="1600" spc="-1" dirty="0" err="1">
                <a:solidFill>
                  <a:srgbClr val="FF0000"/>
                </a:solidFill>
                <a:latin typeface="Cambria" panose="02040503050406030204" pitchFamily="18" charset="0"/>
                <a:ea typeface="Cambria" panose="02040503050406030204" pitchFamily="18" charset="0"/>
              </a:rPr>
              <a:t>nel</a:t>
            </a:r>
            <a:r>
              <a:rPr lang="en-US" sz="1600" spc="-1" dirty="0">
                <a:solidFill>
                  <a:srgbClr val="FF0000"/>
                </a:solidFill>
                <a:latin typeface="Cambria" panose="02040503050406030204" pitchFamily="18" charset="0"/>
                <a:ea typeface="Cambria" panose="02040503050406030204" pitchFamily="18" charset="0"/>
              </a:rPr>
              <a:t> </a:t>
            </a:r>
            <a:r>
              <a:rPr lang="en-US" sz="1600" spc="-1" dirty="0" err="1">
                <a:solidFill>
                  <a:srgbClr val="FF0000"/>
                </a:solidFill>
                <a:latin typeface="Cambria" panose="02040503050406030204" pitchFamily="18" charset="0"/>
                <a:ea typeface="Cambria" panose="02040503050406030204" pitchFamily="18" charset="0"/>
              </a:rPr>
              <a:t>formato</a:t>
            </a:r>
            <a:r>
              <a:rPr lang="en-US" sz="1600" spc="-1" dirty="0">
                <a:solidFill>
                  <a:srgbClr val="FF0000"/>
                </a:solidFill>
                <a:latin typeface="Cambria" panose="02040503050406030204" pitchFamily="18" charset="0"/>
                <a:ea typeface="Cambria" panose="02040503050406030204" pitchFamily="18" charset="0"/>
              </a:rPr>
              <a:t> </a:t>
            </a:r>
            <a:r>
              <a:rPr lang="en-US" sz="1600" spc="-1" dirty="0" err="1">
                <a:solidFill>
                  <a:srgbClr val="FF0000"/>
                </a:solidFill>
                <a:latin typeface="Cambria" panose="02040503050406030204" pitchFamily="18" charset="0"/>
                <a:ea typeface="Cambria" panose="02040503050406030204" pitchFamily="18" charset="0"/>
              </a:rPr>
              <a:t>specifico</a:t>
            </a:r>
            <a:r>
              <a:rPr lang="en-US" sz="1600" spc="-1" dirty="0">
                <a:solidFill>
                  <a:srgbClr val="FF0000"/>
                </a:solidFill>
                <a:latin typeface="Cambria" panose="02040503050406030204" pitchFamily="18" charset="0"/>
                <a:ea typeface="Cambria" panose="02040503050406030204" pitchFamily="18" charset="0"/>
              </a:rPr>
              <a:t> </a:t>
            </a:r>
            <a:r>
              <a:rPr lang="en-US" sz="1600" spc="-1" dirty="0" err="1">
                <a:solidFill>
                  <a:srgbClr val="FF0000"/>
                </a:solidFill>
                <a:latin typeface="Cambria" panose="02040503050406030204" pitchFamily="18" charset="0"/>
                <a:ea typeface="Cambria" panose="02040503050406030204" pitchFamily="18" charset="0"/>
              </a:rPr>
              <a:t>previsto</a:t>
            </a:r>
            <a:r>
              <a:rPr lang="en-US" sz="1600" spc="-1" dirty="0">
                <a:solidFill>
                  <a:srgbClr val="FF0000"/>
                </a:solidFill>
                <a:latin typeface="Cambria" panose="02040503050406030204" pitchFamily="18" charset="0"/>
                <a:ea typeface="Cambria" panose="02040503050406030204" pitchFamily="18" charset="0"/>
              </a:rPr>
              <a:t> per </a:t>
            </a:r>
            <a:r>
              <a:rPr lang="it-IT" sz="1600" spc="-1" dirty="0">
                <a:solidFill>
                  <a:srgbClr val="FF0000"/>
                </a:solidFill>
                <a:latin typeface="Cambria" panose="02040503050406030204" pitchFamily="18" charset="0"/>
                <a:ea typeface="Cambria" panose="02040503050406030204" pitchFamily="18" charset="0"/>
              </a:rPr>
              <a:t>il </a:t>
            </a:r>
            <a:r>
              <a:rPr lang="en-US" sz="1600" spc="-1" dirty="0" err="1">
                <a:solidFill>
                  <a:srgbClr val="FF0000"/>
                </a:solidFill>
                <a:latin typeface="Cambria" panose="02040503050406030204" pitchFamily="18" charset="0"/>
                <a:ea typeface="Cambria" panose="02040503050406030204" pitchFamily="18" charset="0"/>
              </a:rPr>
              <a:t>programma</a:t>
            </a:r>
            <a:r>
              <a:rPr lang="en-US" sz="1600" spc="-1" dirty="0">
                <a:solidFill>
                  <a:srgbClr val="FF0000"/>
                </a:solidFill>
                <a:latin typeface="Cambria" panose="02040503050406030204" pitchFamily="18" charset="0"/>
                <a:ea typeface="Cambria" panose="02040503050406030204" pitchFamily="18" charset="0"/>
              </a:rPr>
              <a:t> PON</a:t>
            </a:r>
            <a:endParaRPr lang="en-US" sz="1600" b="0" strike="noStrike" spc="-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3084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7" name="Immagine 6"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6" y="79512"/>
            <a:ext cx="1221313" cy="1110285"/>
          </a:xfrm>
          <a:prstGeom prst="rect">
            <a:avLst/>
          </a:prstGeom>
        </p:spPr>
      </p:pic>
      <p:pic>
        <p:nvPicPr>
          <p:cNvPr id="8" name="Immagine 6"/>
          <p:cNvPicPr/>
          <p:nvPr/>
        </p:nvPicPr>
        <p:blipFill>
          <a:blip r:embed="rId3"/>
          <a:stretch/>
        </p:blipFill>
        <p:spPr>
          <a:xfrm>
            <a:off x="7018356" y="71588"/>
            <a:ext cx="1044429" cy="950760"/>
          </a:xfrm>
          <a:prstGeom prst="rect">
            <a:avLst/>
          </a:prstGeom>
          <a:ln>
            <a:noFill/>
          </a:ln>
        </p:spPr>
      </p:pic>
      <p:sp>
        <p:nvSpPr>
          <p:cNvPr id="9" name="TextShape 3"/>
          <p:cNvSpPr txBox="1"/>
          <p:nvPr/>
        </p:nvSpPr>
        <p:spPr>
          <a:xfrm>
            <a:off x="1341783" y="216514"/>
            <a:ext cx="5676573" cy="836280"/>
          </a:xfrm>
          <a:prstGeom prst="rect">
            <a:avLst/>
          </a:prstGeom>
          <a:noFill/>
          <a:ln>
            <a:noFill/>
          </a:ln>
        </p:spPr>
        <p:txBody>
          <a:bodyPr anchor="ctr"/>
          <a:lstStyle/>
          <a:p>
            <a:pPr algn="ctr">
              <a:lnSpc>
                <a:spcPct val="100000"/>
              </a:lnSpc>
            </a:pPr>
            <a:r>
              <a:rPr lang="it-IT" sz="2400" u="sng" spc="-1" dirty="0">
                <a:solidFill>
                  <a:srgbClr val="C00000"/>
                </a:solidFill>
                <a:latin typeface="Athelas Regular"/>
                <a:cs typeface="Athelas Regular"/>
              </a:rPr>
              <a:t>Report </a:t>
            </a:r>
            <a:r>
              <a:rPr lang="it-IT" sz="2400" u="sng" spc="-1" dirty="0">
                <a:solidFill>
                  <a:srgbClr val="000090"/>
                </a:solidFill>
                <a:latin typeface="Athelas Regular"/>
                <a:cs typeface="Athelas Regular"/>
              </a:rPr>
              <a:t>TS</a:t>
            </a:r>
            <a:r>
              <a:rPr lang="it-IT" sz="2400" u="sng" spc="-1" dirty="0">
                <a:solidFill>
                  <a:srgbClr val="C00000"/>
                </a:solidFill>
                <a:latin typeface="Athelas Regular"/>
                <a:cs typeface="Athelas Regular"/>
              </a:rPr>
              <a:t> </a:t>
            </a:r>
            <a:r>
              <a:rPr lang="it-IT" sz="2400" u="sng" spc="-1" dirty="0">
                <a:solidFill>
                  <a:srgbClr val="000090"/>
                </a:solidFill>
                <a:latin typeface="Athelas Regular"/>
                <a:cs typeface="Athelas Regular"/>
              </a:rPr>
              <a:t>Sintesi </a:t>
            </a:r>
            <a:r>
              <a:rPr lang="it-IT" sz="2400" b="1" u="sng" spc="-1" dirty="0">
                <a:solidFill>
                  <a:srgbClr val="000090"/>
                </a:solidFill>
                <a:latin typeface="Athelas Regular"/>
                <a:cs typeface="Athelas Regular"/>
              </a:rPr>
              <a:t>AMMINISTRATORE</a:t>
            </a:r>
            <a:r>
              <a:rPr lang="it-IT" sz="2400" b="1" u="sng" spc="-1" dirty="0">
                <a:solidFill>
                  <a:srgbClr val="C00000"/>
                </a:solidFill>
                <a:latin typeface="Athelas Regular"/>
                <a:cs typeface="Athelas Regular"/>
              </a:rPr>
              <a:t> </a:t>
            </a:r>
            <a:r>
              <a:rPr lang="it-IT" sz="2400" b="1" u="sng" spc="-1" dirty="0" err="1">
                <a:solidFill>
                  <a:srgbClr val="C00000"/>
                </a:solidFill>
                <a:latin typeface="Athelas Regular"/>
                <a:cs typeface="Athelas Regular"/>
              </a:rPr>
              <a:t>Plurimensile</a:t>
            </a:r>
            <a:r>
              <a:rPr lang="it-IT" sz="2400" b="1" u="sng" spc="-1" dirty="0">
                <a:solidFill>
                  <a:srgbClr val="C00000"/>
                </a:solidFill>
                <a:latin typeface="Athelas Regular"/>
                <a:cs typeface="Athelas Regular"/>
              </a:rPr>
              <a:t> PON </a:t>
            </a:r>
            <a:r>
              <a:rPr lang="it-IT" sz="2400" u="sng" spc="-1" dirty="0">
                <a:solidFill>
                  <a:srgbClr val="C00000"/>
                </a:solidFill>
                <a:latin typeface="Athelas Regular"/>
                <a:cs typeface="Athelas Regular"/>
              </a:rPr>
              <a:t>(1)</a:t>
            </a:r>
            <a:endParaRPr lang="it-IT" sz="2400" u="sng" strike="noStrike" spc="-1" dirty="0">
              <a:solidFill>
                <a:srgbClr val="C00000"/>
              </a:solidFill>
              <a:latin typeface="Athelas Regular"/>
              <a:cs typeface="Athelas Regular"/>
            </a:endParaRPr>
          </a:p>
        </p:txBody>
      </p:sp>
      <p:sp>
        <p:nvSpPr>
          <p:cNvPr id="4" name="Rettangolo 3"/>
          <p:cNvSpPr/>
          <p:nvPr/>
        </p:nvSpPr>
        <p:spPr>
          <a:xfrm>
            <a:off x="3332325" y="6096865"/>
            <a:ext cx="2161297" cy="369332"/>
          </a:xfrm>
          <a:prstGeom prst="rect">
            <a:avLst/>
          </a:prstGeom>
        </p:spPr>
        <p:txBody>
          <a:bodyPr wrap="none">
            <a:spAutoFit/>
          </a:bodyPr>
          <a:lstStyle/>
          <a:p>
            <a:r>
              <a:rPr lang="en-US" spc="-1" dirty="0" err="1">
                <a:solidFill>
                  <a:srgbClr val="FF0000"/>
                </a:solidFill>
                <a:latin typeface="Cambria" panose="02040503050406030204" pitchFamily="18" charset="0"/>
                <a:ea typeface="Cambria" panose="02040503050406030204" pitchFamily="18" charset="0"/>
              </a:rPr>
              <a:t>Diapo</a:t>
            </a:r>
            <a:r>
              <a:rPr lang="en-US" spc="-1" dirty="0">
                <a:solidFill>
                  <a:srgbClr val="FF0000"/>
                </a:solidFill>
                <a:latin typeface="Cambria" panose="02040503050406030204" pitchFamily="18" charset="0"/>
                <a:ea typeface="Cambria" panose="02040503050406030204" pitchFamily="18" charset="0"/>
              </a:rPr>
              <a:t> da </a:t>
            </a:r>
            <a:r>
              <a:rPr lang="en-US" spc="-1" dirty="0" err="1">
                <a:solidFill>
                  <a:srgbClr val="FF0000"/>
                </a:solidFill>
                <a:latin typeface="Cambria" panose="02040503050406030204" pitchFamily="18" charset="0"/>
                <a:ea typeface="Cambria" panose="02040503050406030204" pitchFamily="18" charset="0"/>
              </a:rPr>
              <a:t>ricevere</a:t>
            </a:r>
            <a:r>
              <a:rPr lang="en-US" spc="-1" dirty="0">
                <a:solidFill>
                  <a:srgbClr val="FF0000"/>
                </a:solidFill>
                <a:latin typeface="Cambria" panose="02040503050406030204" pitchFamily="18" charset="0"/>
                <a:ea typeface="Cambria" panose="02040503050406030204" pitchFamily="18" charset="0"/>
              </a:rPr>
              <a:t>-&gt; </a:t>
            </a:r>
            <a:endParaRPr lang="it-IT" dirty="0"/>
          </a:p>
        </p:txBody>
      </p:sp>
      <p:sp>
        <p:nvSpPr>
          <p:cNvPr id="17" name="CustomShape 2"/>
          <p:cNvSpPr/>
          <p:nvPr/>
        </p:nvSpPr>
        <p:spPr>
          <a:xfrm>
            <a:off x="591010" y="5725744"/>
            <a:ext cx="7972158" cy="996815"/>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algn="just"/>
            <a:r>
              <a:rPr lang="en-US" sz="1400" spc="-1" dirty="0" err="1">
                <a:solidFill>
                  <a:srgbClr val="FF0000"/>
                </a:solidFill>
                <a:latin typeface="Cambria" panose="02040503050406030204" pitchFamily="18" charset="0"/>
                <a:ea typeface="Cambria" panose="02040503050406030204" pitchFamily="18" charset="0"/>
              </a:rPr>
              <a:t>Questo</a:t>
            </a:r>
            <a:r>
              <a:rPr lang="en-US" sz="1400" spc="-1" dirty="0">
                <a:solidFill>
                  <a:srgbClr val="FF0000"/>
                </a:solidFill>
                <a:latin typeface="Cambria" panose="02040503050406030204" pitchFamily="18" charset="0"/>
                <a:ea typeface="Cambria" panose="02040503050406030204" pitchFamily="18" charset="0"/>
              </a:rPr>
              <a:t> report </a:t>
            </a:r>
            <a:r>
              <a:rPr lang="en-US" sz="1400" b="1" u="sng" spc="-1" dirty="0" err="1">
                <a:solidFill>
                  <a:srgbClr val="FF0000"/>
                </a:solidFill>
                <a:latin typeface="Cambria" panose="02040503050406030204" pitchFamily="18" charset="0"/>
                <a:ea typeface="Cambria" panose="02040503050406030204" pitchFamily="18" charset="0"/>
              </a:rPr>
              <a:t>fornisce</a:t>
            </a:r>
            <a:r>
              <a:rPr lang="en-US" sz="1400" b="1" u="sng" spc="-1" dirty="0">
                <a:solidFill>
                  <a:srgbClr val="FF0000"/>
                </a:solidFill>
                <a:latin typeface="Cambria" panose="02040503050406030204" pitchFamily="18" charset="0"/>
                <a:ea typeface="Cambria" panose="02040503050406030204" pitchFamily="18" charset="0"/>
              </a:rPr>
              <a:t> </a:t>
            </a:r>
            <a:r>
              <a:rPr lang="en-US" sz="1400" b="1" u="sng" spc="-1" dirty="0" err="1">
                <a:solidFill>
                  <a:srgbClr val="FF0000"/>
                </a:solidFill>
                <a:latin typeface="Cambria" panose="02040503050406030204" pitchFamily="18" charset="0"/>
                <a:ea typeface="Cambria" panose="02040503050406030204" pitchFamily="18" charset="0"/>
              </a:rPr>
              <a:t>all’Amministratore</a:t>
            </a:r>
            <a:r>
              <a:rPr lang="en-US" sz="1400" b="1" u="sng" spc="-1" dirty="0">
                <a:solidFill>
                  <a:srgbClr val="FF0000"/>
                </a:solidFill>
                <a:latin typeface="Cambria" panose="02040503050406030204" pitchFamily="18" charset="0"/>
                <a:ea typeface="Cambria" panose="02040503050406030204" pitchFamily="18" charset="0"/>
              </a:rPr>
              <a:t> di </a:t>
            </a:r>
            <a:r>
              <a:rPr lang="en-US" sz="1400" b="1" u="sng" spc="-1" dirty="0" err="1">
                <a:solidFill>
                  <a:srgbClr val="FF0000"/>
                </a:solidFill>
                <a:latin typeface="Cambria" panose="02040503050406030204" pitchFamily="18" charset="0"/>
                <a:ea typeface="Cambria" panose="02040503050406030204" pitchFamily="18" charset="0"/>
              </a:rPr>
              <a:t>stampare</a:t>
            </a:r>
            <a:r>
              <a:rPr lang="en-US" sz="1400" b="1" u="sng" spc="-1" dirty="0">
                <a:solidFill>
                  <a:srgbClr val="FF0000"/>
                </a:solidFill>
                <a:latin typeface="Cambria" panose="02040503050406030204" pitchFamily="18" charset="0"/>
                <a:ea typeface="Cambria" panose="02040503050406030204" pitchFamily="18" charset="0"/>
              </a:rPr>
              <a:t> </a:t>
            </a:r>
            <a:r>
              <a:rPr lang="en-US" sz="1400" b="1" u="sng" spc="-1" dirty="0" err="1">
                <a:solidFill>
                  <a:srgbClr val="FF0000"/>
                </a:solidFill>
                <a:latin typeface="Cambria" panose="02040503050406030204" pitchFamily="18" charset="0"/>
                <a:ea typeface="Cambria" panose="02040503050406030204" pitchFamily="18" charset="0"/>
              </a:rPr>
              <a:t>i</a:t>
            </a:r>
            <a:r>
              <a:rPr lang="en-US" sz="1400" b="1" u="sng" spc="-1" dirty="0">
                <a:solidFill>
                  <a:srgbClr val="FF0000"/>
                </a:solidFill>
                <a:latin typeface="Cambria" panose="02040503050406030204" pitchFamily="18" charset="0"/>
                <a:ea typeface="Cambria" panose="02040503050406030204" pitchFamily="18" charset="0"/>
              </a:rPr>
              <a:t> timesheet </a:t>
            </a:r>
            <a:r>
              <a:rPr lang="en-US" sz="1400" b="1" u="sng" spc="-1" dirty="0" err="1">
                <a:solidFill>
                  <a:srgbClr val="FF0000"/>
                </a:solidFill>
                <a:latin typeface="Cambria" panose="02040503050406030204" pitchFamily="18" charset="0"/>
                <a:ea typeface="Cambria" panose="02040503050406030204" pitchFamily="18" charset="0"/>
              </a:rPr>
              <a:t>delle</a:t>
            </a:r>
            <a:r>
              <a:rPr lang="en-US" sz="1400" b="1" u="sng" spc="-1" dirty="0">
                <a:solidFill>
                  <a:srgbClr val="FF0000"/>
                </a:solidFill>
                <a:latin typeface="Cambria" panose="02040503050406030204" pitchFamily="18" charset="0"/>
                <a:ea typeface="Cambria" panose="02040503050406030204" pitchFamily="18" charset="0"/>
              </a:rPr>
              <a:t> </a:t>
            </a:r>
            <a:r>
              <a:rPr lang="en-US" sz="1400" b="1" u="sng" spc="-1" dirty="0" err="1">
                <a:solidFill>
                  <a:srgbClr val="FF0000"/>
                </a:solidFill>
                <a:latin typeface="Cambria" panose="02040503050406030204" pitchFamily="18" charset="0"/>
                <a:ea typeface="Cambria" panose="02040503050406030204" pitchFamily="18" charset="0"/>
              </a:rPr>
              <a:t>risorse</a:t>
            </a:r>
            <a:r>
              <a:rPr lang="en-US" sz="1400" b="1" u="sng" spc="-1" dirty="0">
                <a:solidFill>
                  <a:srgbClr val="FF0000"/>
                </a:solidFill>
                <a:latin typeface="Cambria" panose="02040503050406030204" pitchFamily="18" charset="0"/>
                <a:ea typeface="Cambria" panose="02040503050406030204" pitchFamily="18" charset="0"/>
              </a:rPr>
              <a:t> desiderate in </a:t>
            </a:r>
            <a:r>
              <a:rPr lang="en-US" sz="1400" b="1" u="sng" spc="-1" dirty="0" err="1">
                <a:solidFill>
                  <a:srgbClr val="FF0000"/>
                </a:solidFill>
                <a:latin typeface="Cambria" panose="02040503050406030204" pitchFamily="18" charset="0"/>
                <a:ea typeface="Cambria" panose="02040503050406030204" pitchFamily="18" charset="0"/>
              </a:rPr>
              <a:t>modo</a:t>
            </a:r>
            <a:r>
              <a:rPr lang="en-US" sz="1400" b="1" u="sng" spc="-1" dirty="0">
                <a:solidFill>
                  <a:srgbClr val="FF0000"/>
                </a:solidFill>
                <a:latin typeface="Cambria" panose="02040503050406030204" pitchFamily="18" charset="0"/>
                <a:ea typeface="Cambria" panose="02040503050406030204" pitchFamily="18" charset="0"/>
              </a:rPr>
              <a:t> da </a:t>
            </a:r>
            <a:r>
              <a:rPr lang="en-US" sz="1400" b="1" u="sng" spc="-1" dirty="0" err="1">
                <a:solidFill>
                  <a:srgbClr val="FF0000"/>
                </a:solidFill>
                <a:latin typeface="Cambria" panose="02040503050406030204" pitchFamily="18" charset="0"/>
                <a:ea typeface="Cambria" panose="02040503050406030204" pitchFamily="18" charset="0"/>
              </a:rPr>
              <a:t>monitorarne</a:t>
            </a:r>
            <a:r>
              <a:rPr lang="en-US" sz="1400" b="1" u="sng" spc="-1" dirty="0">
                <a:solidFill>
                  <a:srgbClr val="FF0000"/>
                </a:solidFill>
                <a:latin typeface="Cambria" panose="02040503050406030204" pitchFamily="18" charset="0"/>
                <a:ea typeface="Cambria" panose="02040503050406030204" pitchFamily="18" charset="0"/>
              </a:rPr>
              <a:t> le ore dedicate al </a:t>
            </a:r>
            <a:r>
              <a:rPr lang="en-US" sz="1400" b="1" u="sng" spc="-1" dirty="0" err="1">
                <a:solidFill>
                  <a:srgbClr val="FF0000"/>
                </a:solidFill>
                <a:latin typeface="Cambria" panose="02040503050406030204" pitchFamily="18" charset="0"/>
                <a:ea typeface="Cambria" panose="02040503050406030204" pitchFamily="18" charset="0"/>
              </a:rPr>
              <a:t>progetto</a:t>
            </a:r>
            <a:r>
              <a:rPr lang="en-US" sz="1400" b="1" u="sng" spc="-1" dirty="0">
                <a:solidFill>
                  <a:srgbClr val="FF0000"/>
                </a:solidFill>
                <a:latin typeface="Cambria" panose="02040503050406030204" pitchFamily="18" charset="0"/>
                <a:ea typeface="Cambria" panose="02040503050406030204" pitchFamily="18" charset="0"/>
              </a:rPr>
              <a:t> </a:t>
            </a:r>
            <a:r>
              <a:rPr lang="en-US" sz="1400" b="1" u="sng" spc="-1" dirty="0" err="1">
                <a:solidFill>
                  <a:srgbClr val="FF0000"/>
                </a:solidFill>
                <a:latin typeface="Cambria" panose="02040503050406030204" pitchFamily="18" charset="0"/>
                <a:ea typeface="Cambria" panose="02040503050406030204" pitchFamily="18" charset="0"/>
              </a:rPr>
              <a:t>selezionato</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nell’ambito</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dello</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specifico</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programma</a:t>
            </a:r>
            <a:r>
              <a:rPr lang="en-US" sz="1400" spc="-1" dirty="0">
                <a:solidFill>
                  <a:srgbClr val="FF0000"/>
                </a:solidFill>
                <a:latin typeface="Cambria" panose="02040503050406030204" pitchFamily="18" charset="0"/>
                <a:ea typeface="Cambria" panose="02040503050406030204" pitchFamily="18" charset="0"/>
              </a:rPr>
              <a:t> di </a:t>
            </a:r>
            <a:r>
              <a:rPr lang="en-US" sz="1400" spc="-1" dirty="0" err="1">
                <a:solidFill>
                  <a:srgbClr val="FF0000"/>
                </a:solidFill>
                <a:latin typeface="Cambria" panose="02040503050406030204" pitchFamily="18" charset="0"/>
                <a:ea typeface="Cambria" panose="02040503050406030204" pitchFamily="18" charset="0"/>
              </a:rPr>
              <a:t>finanziamento</a:t>
            </a:r>
            <a:r>
              <a:rPr lang="en-US" sz="1400" spc="-1" dirty="0">
                <a:solidFill>
                  <a:srgbClr val="FF0000"/>
                </a:solidFill>
                <a:latin typeface="Cambria" panose="02040503050406030204" pitchFamily="18" charset="0"/>
                <a:ea typeface="Cambria" panose="02040503050406030204" pitchFamily="18" charset="0"/>
              </a:rPr>
              <a:t> &gt;&gt;&gt;  Qui è </a:t>
            </a:r>
            <a:r>
              <a:rPr lang="en-US" sz="1400" spc="-1" dirty="0" err="1">
                <a:solidFill>
                  <a:srgbClr val="FF0000"/>
                </a:solidFill>
                <a:latin typeface="Cambria" panose="02040503050406030204" pitchFamily="18" charset="0"/>
                <a:ea typeface="Cambria" panose="02040503050406030204" pitchFamily="18" charset="0"/>
              </a:rPr>
              <a:t>rappresentato</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il</a:t>
            </a:r>
            <a:r>
              <a:rPr lang="en-US" sz="1400" spc="-1" dirty="0">
                <a:solidFill>
                  <a:srgbClr val="FF0000"/>
                </a:solidFill>
                <a:latin typeface="Cambria" panose="02040503050406030204" pitchFamily="18" charset="0"/>
                <a:ea typeface="Cambria" panose="02040503050406030204" pitchFamily="18" charset="0"/>
              </a:rPr>
              <a:t> Report Timesheet </a:t>
            </a:r>
            <a:r>
              <a:rPr lang="en-US" sz="1400" spc="-1" dirty="0" err="1">
                <a:solidFill>
                  <a:srgbClr val="FF0000"/>
                </a:solidFill>
                <a:latin typeface="Cambria" panose="02040503050406030204" pitchFamily="18" charset="0"/>
                <a:ea typeface="Cambria" panose="02040503050406030204" pitchFamily="18" charset="0"/>
              </a:rPr>
              <a:t>Sintesi</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Amministratore</a:t>
            </a:r>
            <a:r>
              <a:rPr lang="en-US" sz="1400" spc="-1" dirty="0">
                <a:solidFill>
                  <a:srgbClr val="FF0000"/>
                </a:solidFill>
                <a:latin typeface="Cambria" panose="02040503050406030204" pitchFamily="18" charset="0"/>
                <a:ea typeface="Cambria" panose="02040503050406030204" pitchFamily="18" charset="0"/>
              </a:rPr>
              <a:t> </a:t>
            </a:r>
            <a:r>
              <a:rPr lang="en-US" sz="1400" spc="-1" dirty="0" err="1">
                <a:solidFill>
                  <a:srgbClr val="FF0000"/>
                </a:solidFill>
                <a:latin typeface="Cambria" panose="02040503050406030204" pitchFamily="18" charset="0"/>
                <a:ea typeface="Cambria" panose="02040503050406030204" pitchFamily="18" charset="0"/>
              </a:rPr>
              <a:t>Plurimensile</a:t>
            </a:r>
            <a:r>
              <a:rPr lang="en-US" sz="1400" spc="-1" dirty="0">
                <a:solidFill>
                  <a:srgbClr val="FF0000"/>
                </a:solidFill>
                <a:latin typeface="Cambria" panose="02040503050406030204" pitchFamily="18" charset="0"/>
                <a:ea typeface="Cambria" panose="02040503050406030204" pitchFamily="18" charset="0"/>
              </a:rPr>
              <a:t> </a:t>
            </a:r>
            <a:r>
              <a:rPr lang="en-US" sz="1400" b="1" spc="-1" dirty="0">
                <a:solidFill>
                  <a:srgbClr val="FF0000"/>
                </a:solidFill>
                <a:latin typeface="Cambria" panose="02040503050406030204" pitchFamily="18" charset="0"/>
                <a:ea typeface="Cambria" panose="02040503050406030204" pitchFamily="18" charset="0"/>
              </a:rPr>
              <a:t>PON</a:t>
            </a:r>
          </a:p>
          <a:p>
            <a:pPr lvl="0" algn="just"/>
            <a:r>
              <a:rPr lang="en-US" sz="1400" spc="-1" dirty="0">
                <a:solidFill>
                  <a:srgbClr val="FF0000"/>
                </a:solidFill>
                <a:latin typeface="Cambria" panose="02040503050406030204" pitchFamily="18" charset="0"/>
                <a:ea typeface="Cambria" panose="02040503050406030204" pitchFamily="18" charset="0"/>
              </a:rPr>
              <a:t> </a:t>
            </a:r>
          </a:p>
        </p:txBody>
      </p:sp>
      <p:pic>
        <p:nvPicPr>
          <p:cNvPr id="2" name="Immagine 1" descr="Schermata 2021-06-09 alle 09.52.03.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5516" y="1189796"/>
            <a:ext cx="6607983" cy="4248769"/>
          </a:xfrm>
          <a:prstGeom prst="rect">
            <a:avLst/>
          </a:prstGeom>
        </p:spPr>
      </p:pic>
    </p:spTree>
    <p:extLst>
      <p:ext uri="{BB962C8B-B14F-4D97-AF65-F5344CB8AC3E}">
        <p14:creationId xmlns:p14="http://schemas.microsoft.com/office/powerpoint/2010/main" val="116862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7" name="Immagine 6"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6" y="79512"/>
            <a:ext cx="1221313" cy="1110285"/>
          </a:xfrm>
          <a:prstGeom prst="rect">
            <a:avLst/>
          </a:prstGeom>
        </p:spPr>
      </p:pic>
      <p:pic>
        <p:nvPicPr>
          <p:cNvPr id="8" name="Immagine 6"/>
          <p:cNvPicPr/>
          <p:nvPr/>
        </p:nvPicPr>
        <p:blipFill>
          <a:blip r:embed="rId3"/>
          <a:stretch/>
        </p:blipFill>
        <p:spPr>
          <a:xfrm>
            <a:off x="7018356" y="71588"/>
            <a:ext cx="1044429" cy="950760"/>
          </a:xfrm>
          <a:prstGeom prst="rect">
            <a:avLst/>
          </a:prstGeom>
          <a:ln>
            <a:noFill/>
          </a:ln>
        </p:spPr>
      </p:pic>
      <p:sp>
        <p:nvSpPr>
          <p:cNvPr id="9" name="TextShape 3"/>
          <p:cNvSpPr txBox="1"/>
          <p:nvPr/>
        </p:nvSpPr>
        <p:spPr>
          <a:xfrm>
            <a:off x="1341783" y="216514"/>
            <a:ext cx="5676573" cy="836280"/>
          </a:xfrm>
          <a:prstGeom prst="rect">
            <a:avLst/>
          </a:prstGeom>
          <a:noFill/>
          <a:ln>
            <a:noFill/>
          </a:ln>
        </p:spPr>
        <p:txBody>
          <a:bodyPr anchor="ctr"/>
          <a:lstStyle/>
          <a:p>
            <a:pPr algn="ctr">
              <a:lnSpc>
                <a:spcPct val="100000"/>
              </a:lnSpc>
            </a:pPr>
            <a:r>
              <a:rPr lang="it-IT" sz="2400" u="sng" spc="-1" dirty="0">
                <a:solidFill>
                  <a:srgbClr val="C00000"/>
                </a:solidFill>
                <a:latin typeface="Athelas Regular"/>
                <a:cs typeface="Athelas Regular"/>
              </a:rPr>
              <a:t>Esempio di Report </a:t>
            </a:r>
            <a:r>
              <a:rPr lang="it-IT" sz="2400" u="sng" spc="-1" dirty="0">
                <a:solidFill>
                  <a:srgbClr val="000090"/>
                </a:solidFill>
                <a:latin typeface="Athelas Regular"/>
                <a:cs typeface="Athelas Regular"/>
              </a:rPr>
              <a:t>TS</a:t>
            </a:r>
            <a:r>
              <a:rPr lang="it-IT" sz="2400" u="sng" spc="-1" dirty="0">
                <a:solidFill>
                  <a:srgbClr val="C00000"/>
                </a:solidFill>
                <a:latin typeface="Athelas Regular"/>
                <a:cs typeface="Athelas Regular"/>
              </a:rPr>
              <a:t> </a:t>
            </a:r>
            <a:r>
              <a:rPr lang="it-IT" sz="2400" u="sng" spc="-1" dirty="0">
                <a:solidFill>
                  <a:srgbClr val="000090"/>
                </a:solidFill>
                <a:latin typeface="Athelas Regular"/>
                <a:cs typeface="Athelas Regular"/>
              </a:rPr>
              <a:t>Sintesi </a:t>
            </a:r>
            <a:r>
              <a:rPr lang="it-IT" sz="2400" b="1" u="sng" spc="-1" dirty="0">
                <a:solidFill>
                  <a:srgbClr val="000090"/>
                </a:solidFill>
                <a:latin typeface="Athelas Regular"/>
                <a:cs typeface="Athelas Regular"/>
              </a:rPr>
              <a:t>AMMINISTRATORE</a:t>
            </a:r>
            <a:r>
              <a:rPr lang="it-IT" sz="2400" b="1" u="sng" spc="-1" dirty="0">
                <a:solidFill>
                  <a:srgbClr val="C00000"/>
                </a:solidFill>
                <a:latin typeface="Athelas Regular"/>
                <a:cs typeface="Athelas Regular"/>
              </a:rPr>
              <a:t> </a:t>
            </a:r>
            <a:r>
              <a:rPr lang="it-IT" sz="2400" b="1" u="sng" spc="-1" dirty="0" err="1">
                <a:solidFill>
                  <a:srgbClr val="C00000"/>
                </a:solidFill>
                <a:latin typeface="Athelas Regular"/>
                <a:cs typeface="Athelas Regular"/>
              </a:rPr>
              <a:t>Plurimensile</a:t>
            </a:r>
            <a:r>
              <a:rPr lang="it-IT" sz="2400" b="1" u="sng" spc="-1" dirty="0">
                <a:solidFill>
                  <a:srgbClr val="C00000"/>
                </a:solidFill>
                <a:latin typeface="Athelas Regular"/>
                <a:cs typeface="Athelas Regular"/>
              </a:rPr>
              <a:t> PON </a:t>
            </a:r>
            <a:r>
              <a:rPr lang="it-IT" sz="2400" u="sng" spc="-1" dirty="0">
                <a:solidFill>
                  <a:srgbClr val="C00000"/>
                </a:solidFill>
                <a:latin typeface="Athelas Regular"/>
                <a:cs typeface="Athelas Regular"/>
              </a:rPr>
              <a:t>(1.1)</a:t>
            </a:r>
            <a:endParaRPr lang="it-IT" sz="2400" u="sng" strike="noStrike" spc="-1" dirty="0">
              <a:solidFill>
                <a:srgbClr val="C00000"/>
              </a:solidFill>
              <a:latin typeface="Athelas Regular"/>
              <a:cs typeface="Athelas Regular"/>
            </a:endParaRPr>
          </a:p>
        </p:txBody>
      </p:sp>
      <p:pic>
        <p:nvPicPr>
          <p:cNvPr id="5" name="Immagine 4">
            <a:extLst>
              <a:ext uri="{FF2B5EF4-FFF2-40B4-BE49-F238E27FC236}">
                <a16:creationId xmlns="" xmlns:a16="http://schemas.microsoft.com/office/drawing/2014/main" id="{08F54E64-09FB-DF40-932E-6A751DA6A9CB}"/>
              </a:ext>
            </a:extLst>
          </p:cNvPr>
          <p:cNvPicPr>
            <a:picLocks noChangeAspect="1"/>
          </p:cNvPicPr>
          <p:nvPr/>
        </p:nvPicPr>
        <p:blipFill>
          <a:blip r:embed="rId4"/>
          <a:stretch>
            <a:fillRect/>
          </a:stretch>
        </p:blipFill>
        <p:spPr>
          <a:xfrm>
            <a:off x="551942" y="1223380"/>
            <a:ext cx="8008398" cy="5206604"/>
          </a:xfrm>
          <a:prstGeom prst="rect">
            <a:avLst/>
          </a:prstGeom>
        </p:spPr>
      </p:pic>
    </p:spTree>
    <p:extLst>
      <p:ext uri="{BB962C8B-B14F-4D97-AF65-F5344CB8AC3E}">
        <p14:creationId xmlns:p14="http://schemas.microsoft.com/office/powerpoint/2010/main" val="354617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ggetto 2"/>
          <p:cNvGraphicFramePr>
            <a:graphicFrameLocks noChangeAspect="1"/>
          </p:cNvGraphicFramePr>
          <p:nvPr>
            <p:extLst>
              <p:ext uri="{D42A27DB-BD31-4B8C-83A1-F6EECF244321}">
                <p14:modId xmlns:p14="http://schemas.microsoft.com/office/powerpoint/2010/main" val="484885976"/>
              </p:ext>
            </p:extLst>
          </p:nvPr>
        </p:nvGraphicFramePr>
        <p:xfrm>
          <a:off x="610656" y="926037"/>
          <a:ext cx="4126714" cy="5839904"/>
        </p:xfrm>
        <a:graphic>
          <a:graphicData uri="http://schemas.openxmlformats.org/presentationml/2006/ole">
            <mc:AlternateContent xmlns:mc="http://schemas.openxmlformats.org/markup-compatibility/2006">
              <mc:Choice xmlns:v="urn:schemas-microsoft-com:vml" Requires="v">
                <p:oleObj spid="_x0000_s1070" name="Acrobat Document" r:id="rId4" imgW="5667363" imgH="8020022" progId="AcroExch.Document.DC">
                  <p:embed/>
                </p:oleObj>
              </mc:Choice>
              <mc:Fallback>
                <p:oleObj name="Acrobat Document" r:id="rId4" imgW="5667363" imgH="8020022" progId="AcroExch.Document.DC">
                  <p:embed/>
                  <p:pic>
                    <p:nvPicPr>
                      <p:cNvPr id="0" name=""/>
                      <p:cNvPicPr/>
                      <p:nvPr/>
                    </p:nvPicPr>
                    <p:blipFill>
                      <a:blip r:embed="rId5"/>
                      <a:stretch>
                        <a:fillRect/>
                      </a:stretch>
                    </p:blipFill>
                    <p:spPr>
                      <a:xfrm>
                        <a:off x="610656" y="926037"/>
                        <a:ext cx="4126714" cy="5839904"/>
                      </a:xfrm>
                      <a:prstGeom prst="rect">
                        <a:avLst/>
                      </a:prstGeom>
                    </p:spPr>
                  </p:pic>
                </p:oleObj>
              </mc:Fallback>
            </mc:AlternateContent>
          </a:graphicData>
        </a:graphic>
      </p:graphicFrame>
      <p:sp>
        <p:nvSpPr>
          <p:cNvPr id="236" name="TextShape 2"/>
          <p:cNvSpPr txBox="1"/>
          <p:nvPr/>
        </p:nvSpPr>
        <p:spPr>
          <a:xfrm>
            <a:off x="436320" y="720"/>
            <a:ext cx="8229240" cy="836280"/>
          </a:xfrm>
          <a:prstGeom prst="rect">
            <a:avLst/>
          </a:prstGeom>
          <a:noFill/>
          <a:ln>
            <a:noFill/>
          </a:ln>
        </p:spPr>
        <p:txBody>
          <a:bodyPr anchor="ctr"/>
          <a:lstStyle/>
          <a:p>
            <a:pPr algn="ctr">
              <a:lnSpc>
                <a:spcPct val="100000"/>
              </a:lnSpc>
            </a:pPr>
            <a:r>
              <a:rPr lang="it-IT" sz="3200" b="0" strike="noStrike" spc="-1">
                <a:solidFill>
                  <a:srgbClr val="FFFFFF"/>
                </a:solidFill>
                <a:latin typeface="Dosis"/>
              </a:rPr>
              <a:t>U-Web Timesheet</a:t>
            </a:r>
            <a:endParaRPr lang="it-IT" sz="3200" b="0" strike="noStrike" spc="-1">
              <a:solidFill>
                <a:srgbClr val="000000"/>
              </a:solidFill>
              <a:latin typeface="Trebuchet MS"/>
            </a:endParaRPr>
          </a:p>
        </p:txBody>
      </p:sp>
      <p:sp>
        <p:nvSpPr>
          <p:cNvPr id="2" name="CasellaDiTesto 1"/>
          <p:cNvSpPr txBox="1"/>
          <p:nvPr/>
        </p:nvSpPr>
        <p:spPr>
          <a:xfrm>
            <a:off x="1324094" y="247095"/>
            <a:ext cx="5806398" cy="830997"/>
          </a:xfrm>
          <a:prstGeom prst="rect">
            <a:avLst/>
          </a:prstGeom>
          <a:noFill/>
        </p:spPr>
        <p:txBody>
          <a:bodyPr wrap="none" rtlCol="0">
            <a:spAutoFit/>
          </a:bodyPr>
          <a:lstStyle/>
          <a:p>
            <a:pPr algn="ctr"/>
            <a:r>
              <a:rPr lang="it-IT" sz="2400" b="1" u="sng" dirty="0">
                <a:solidFill>
                  <a:srgbClr val="17375E"/>
                </a:solidFill>
                <a:latin typeface="Athelas Regular"/>
                <a:cs typeface="Athelas Regular"/>
              </a:rPr>
              <a:t>1^ fase: Censimento del progetto. </a:t>
            </a:r>
          </a:p>
          <a:p>
            <a:pPr algn="ctr"/>
            <a:r>
              <a:rPr lang="it-IT" sz="2400" b="1" u="sng" dirty="0">
                <a:solidFill>
                  <a:srgbClr val="17375E"/>
                </a:solidFill>
                <a:latin typeface="Athelas Regular"/>
                <a:cs typeface="Athelas Regular"/>
              </a:rPr>
              <a:t>Compilazione della “Scheda Progetto”</a:t>
            </a:r>
          </a:p>
        </p:txBody>
      </p:sp>
      <p:sp>
        <p:nvSpPr>
          <p:cNvPr id="40" name="CasellaDiTesto 39"/>
          <p:cNvSpPr txBox="1"/>
          <p:nvPr/>
        </p:nvSpPr>
        <p:spPr>
          <a:xfrm>
            <a:off x="7841174" y="0"/>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41" name="Immagine 40" descr="Schermata 2020-12-08 alle 12.50.05.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sp>
        <p:nvSpPr>
          <p:cNvPr id="5" name="Segnaposto numero diapositiva 4"/>
          <p:cNvSpPr>
            <a:spLocks noGrp="1"/>
          </p:cNvSpPr>
          <p:nvPr>
            <p:ph type="sldNum" sz="quarter" idx="12"/>
          </p:nvPr>
        </p:nvSpPr>
        <p:spPr/>
        <p:txBody>
          <a:bodyPr/>
          <a:lstStyle/>
          <a:p>
            <a:fld id="{589818BB-026E-B045-9149-3EE600410FF9}" type="slidenum">
              <a:rPr lang="it-IT" smtClean="0"/>
              <a:t>3</a:t>
            </a:fld>
            <a:endParaRPr lang="it-IT"/>
          </a:p>
        </p:txBody>
      </p:sp>
      <p:sp>
        <p:nvSpPr>
          <p:cNvPr id="6" name="CasellaDiTesto 5"/>
          <p:cNvSpPr txBox="1"/>
          <p:nvPr/>
        </p:nvSpPr>
        <p:spPr>
          <a:xfrm>
            <a:off x="4814876" y="2018933"/>
            <a:ext cx="3850684" cy="3785652"/>
          </a:xfrm>
          <a:prstGeom prst="rect">
            <a:avLst/>
          </a:prstGeom>
          <a:noFill/>
        </p:spPr>
        <p:txBody>
          <a:bodyPr wrap="square" rtlCol="0">
            <a:spAutoFit/>
          </a:bodyPr>
          <a:lstStyle/>
          <a:p>
            <a:pPr algn="just"/>
            <a:r>
              <a:rPr lang="it-IT" sz="1600" dirty="0">
                <a:latin typeface="Cambria"/>
                <a:cs typeface="Cambria"/>
              </a:rPr>
              <a:t>Gli Uffici Ricerca e/o Processi Contabili dei Dipartimenti/Centri invieranno ai Responsabili Scientifici di ogni progetto una “Scheda Progetto” predisposta all’uopo, al fine di raccogliere le informazioni relative alle Risorse Umane e ai WP in cui queste ultime sono coinvolte in modo da poterle inserire in U-GOV. Una volta terminato l’inserimento in U-GOV di tutte le informazioni raccolte, le Risorse Umane coinvolte nel progetto saranno abilitate a compilare il proprio TS utilizzando l’applicativo </a:t>
            </a:r>
            <a:r>
              <a:rPr lang="it-IT" sz="1600" dirty="0" err="1">
                <a:latin typeface="Cambria"/>
                <a:cs typeface="Cambria"/>
              </a:rPr>
              <a:t>Cineca</a:t>
            </a:r>
            <a:r>
              <a:rPr lang="it-IT" sz="1600" dirty="0">
                <a:latin typeface="Cambria"/>
                <a:cs typeface="Cambria"/>
              </a:rPr>
              <a:t> U-WEB TIMESHEET dando inizio alla 2^ fase di utilizzo del nuovo applicativo di Ateneo.</a:t>
            </a:r>
          </a:p>
        </p:txBody>
      </p:sp>
      <p:pic>
        <p:nvPicPr>
          <p:cNvPr id="44" name="Immagine 6"/>
          <p:cNvPicPr/>
          <p:nvPr/>
        </p:nvPicPr>
        <p:blipFill>
          <a:blip r:embed="rId7"/>
          <a:stretch/>
        </p:blipFill>
        <p:spPr>
          <a:xfrm>
            <a:off x="7149948" y="49316"/>
            <a:ext cx="929949" cy="787684"/>
          </a:xfrm>
          <a:prstGeom prst="rect">
            <a:avLst/>
          </a:prstGeom>
          <a:ln>
            <a:noFill/>
          </a:ln>
        </p:spPr>
      </p:pic>
    </p:spTree>
    <p:extLst>
      <p:ext uri="{BB962C8B-B14F-4D97-AF65-F5344CB8AC3E}">
        <p14:creationId xmlns:p14="http://schemas.microsoft.com/office/powerpoint/2010/main" val="1459139930"/>
      </p:ext>
    </p:extLst>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7" name="Immagine 6"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6" y="79512"/>
            <a:ext cx="1221313" cy="1110285"/>
          </a:xfrm>
          <a:prstGeom prst="rect">
            <a:avLst/>
          </a:prstGeom>
        </p:spPr>
      </p:pic>
      <p:pic>
        <p:nvPicPr>
          <p:cNvPr id="8" name="Immagine 6"/>
          <p:cNvPicPr/>
          <p:nvPr/>
        </p:nvPicPr>
        <p:blipFill>
          <a:blip r:embed="rId3"/>
          <a:stretch/>
        </p:blipFill>
        <p:spPr>
          <a:xfrm>
            <a:off x="7018356" y="71588"/>
            <a:ext cx="1044429" cy="950760"/>
          </a:xfrm>
          <a:prstGeom prst="rect">
            <a:avLst/>
          </a:prstGeom>
          <a:ln>
            <a:noFill/>
          </a:ln>
        </p:spPr>
      </p:pic>
      <p:sp>
        <p:nvSpPr>
          <p:cNvPr id="9" name="TextShape 3"/>
          <p:cNvSpPr txBox="1"/>
          <p:nvPr/>
        </p:nvSpPr>
        <p:spPr>
          <a:xfrm>
            <a:off x="1341783" y="216514"/>
            <a:ext cx="5676573" cy="836280"/>
          </a:xfrm>
          <a:prstGeom prst="rect">
            <a:avLst/>
          </a:prstGeom>
          <a:noFill/>
          <a:ln>
            <a:noFill/>
          </a:ln>
        </p:spPr>
        <p:txBody>
          <a:bodyPr anchor="ctr"/>
          <a:lstStyle/>
          <a:p>
            <a:pPr algn="ctr">
              <a:lnSpc>
                <a:spcPct val="100000"/>
              </a:lnSpc>
            </a:pPr>
            <a:r>
              <a:rPr lang="it-IT" sz="2400" u="sng" spc="-1" dirty="0">
                <a:solidFill>
                  <a:srgbClr val="C00000"/>
                </a:solidFill>
                <a:latin typeface="Athelas Regular"/>
                <a:cs typeface="Athelas Regular"/>
              </a:rPr>
              <a:t>Esempio di Report </a:t>
            </a:r>
            <a:r>
              <a:rPr lang="it-IT" sz="2400" u="sng" spc="-1" dirty="0">
                <a:solidFill>
                  <a:srgbClr val="000090"/>
                </a:solidFill>
                <a:latin typeface="Athelas Regular"/>
                <a:cs typeface="Athelas Regular"/>
              </a:rPr>
              <a:t>TS</a:t>
            </a:r>
            <a:r>
              <a:rPr lang="it-IT" sz="2400" u="sng" spc="-1" dirty="0">
                <a:solidFill>
                  <a:srgbClr val="C00000"/>
                </a:solidFill>
                <a:latin typeface="Athelas Regular"/>
                <a:cs typeface="Athelas Regular"/>
              </a:rPr>
              <a:t> </a:t>
            </a:r>
            <a:r>
              <a:rPr lang="it-IT" sz="2400" u="sng" spc="-1" dirty="0">
                <a:solidFill>
                  <a:srgbClr val="000090"/>
                </a:solidFill>
                <a:latin typeface="Athelas Regular"/>
                <a:cs typeface="Athelas Regular"/>
              </a:rPr>
              <a:t>Sintesi </a:t>
            </a:r>
            <a:r>
              <a:rPr lang="it-IT" sz="2400" b="1" u="sng" spc="-1" dirty="0">
                <a:solidFill>
                  <a:srgbClr val="000090"/>
                </a:solidFill>
                <a:latin typeface="Athelas Regular"/>
                <a:cs typeface="Athelas Regular"/>
              </a:rPr>
              <a:t>AMMINISTRATORE</a:t>
            </a:r>
            <a:r>
              <a:rPr lang="it-IT" sz="2400" b="1" u="sng" spc="-1" dirty="0">
                <a:solidFill>
                  <a:srgbClr val="C00000"/>
                </a:solidFill>
                <a:latin typeface="Athelas Regular"/>
                <a:cs typeface="Athelas Regular"/>
              </a:rPr>
              <a:t> </a:t>
            </a:r>
            <a:r>
              <a:rPr lang="it-IT" sz="2400" b="1" u="sng" spc="-1" dirty="0" err="1">
                <a:solidFill>
                  <a:srgbClr val="C00000"/>
                </a:solidFill>
                <a:latin typeface="Athelas Regular"/>
                <a:cs typeface="Athelas Regular"/>
              </a:rPr>
              <a:t>Plurimensile</a:t>
            </a:r>
            <a:r>
              <a:rPr lang="it-IT" sz="2400" b="1" u="sng" spc="-1" dirty="0">
                <a:solidFill>
                  <a:srgbClr val="C00000"/>
                </a:solidFill>
                <a:latin typeface="Athelas Regular"/>
                <a:cs typeface="Athelas Regular"/>
              </a:rPr>
              <a:t> </a:t>
            </a:r>
            <a:r>
              <a:rPr lang="it-IT" sz="2400" u="sng" spc="-1" dirty="0">
                <a:solidFill>
                  <a:srgbClr val="C00000"/>
                </a:solidFill>
                <a:latin typeface="Athelas Regular"/>
                <a:cs typeface="Athelas Regular"/>
              </a:rPr>
              <a:t>(2)</a:t>
            </a:r>
            <a:endParaRPr lang="it-IT" sz="2400" u="sng" strike="noStrike" spc="-1" dirty="0">
              <a:solidFill>
                <a:srgbClr val="C00000"/>
              </a:solidFill>
              <a:latin typeface="Athelas Regular"/>
              <a:cs typeface="Athelas Regular"/>
            </a:endParaRPr>
          </a:p>
        </p:txBody>
      </p:sp>
      <p:pic>
        <p:nvPicPr>
          <p:cNvPr id="3" name="Immagine 2">
            <a:extLst>
              <a:ext uri="{FF2B5EF4-FFF2-40B4-BE49-F238E27FC236}">
                <a16:creationId xmlns="" xmlns:a16="http://schemas.microsoft.com/office/drawing/2014/main" id="{6DD6ED08-14F9-8849-AEFE-A05AF2103A09}"/>
              </a:ext>
            </a:extLst>
          </p:cNvPr>
          <p:cNvPicPr>
            <a:picLocks noChangeAspect="1"/>
          </p:cNvPicPr>
          <p:nvPr/>
        </p:nvPicPr>
        <p:blipFill>
          <a:blip r:embed="rId4"/>
          <a:stretch>
            <a:fillRect/>
          </a:stretch>
        </p:blipFill>
        <p:spPr>
          <a:xfrm>
            <a:off x="350195" y="1288166"/>
            <a:ext cx="8501974" cy="5456853"/>
          </a:xfrm>
          <a:prstGeom prst="rect">
            <a:avLst/>
          </a:prstGeom>
        </p:spPr>
      </p:pic>
    </p:spTree>
    <p:extLst>
      <p:ext uri="{BB962C8B-B14F-4D97-AF65-F5344CB8AC3E}">
        <p14:creationId xmlns:p14="http://schemas.microsoft.com/office/powerpoint/2010/main" val="29371547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2" name="CasellaDiTesto 1">
            <a:extLst>
              <a:ext uri="{FF2B5EF4-FFF2-40B4-BE49-F238E27FC236}">
                <a16:creationId xmlns="" xmlns:a16="http://schemas.microsoft.com/office/drawing/2014/main" id="{AC062657-4B4F-4621-8076-2C3E5BF75310}"/>
              </a:ext>
            </a:extLst>
          </p:cNvPr>
          <p:cNvSpPr txBox="1"/>
          <p:nvPr/>
        </p:nvSpPr>
        <p:spPr>
          <a:xfrm>
            <a:off x="46160" y="1345354"/>
            <a:ext cx="8831872" cy="36933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it-IT" dirty="0">
                <a:latin typeface="Cambria" panose="02040503050406030204" pitchFamily="18" charset="0"/>
                <a:ea typeface="Cambria" panose="02040503050406030204" pitchFamily="18" charset="0"/>
              </a:rPr>
              <a:t>E’ disponibile un nuovo report amministratore </a:t>
            </a:r>
            <a:r>
              <a:rPr lang="it-IT" b="1" u="sng" dirty="0">
                <a:latin typeface="Cambria" panose="02040503050406030204" pitchFamily="18" charset="0"/>
                <a:ea typeface="Cambria" panose="02040503050406030204" pitchFamily="18" charset="0"/>
              </a:rPr>
              <a:t>per il monitoraggio del </a:t>
            </a:r>
            <a:r>
              <a:rPr lang="it-IT" sz="1600" b="1" u="sng" dirty="0">
                <a:latin typeface="Cambria" panose="02040503050406030204" pitchFamily="18" charset="0"/>
                <a:ea typeface="Cambria" panose="02040503050406030204" pitchFamily="18" charset="0"/>
              </a:rPr>
              <a:t>progetto</a:t>
            </a:r>
            <a:r>
              <a:rPr lang="it-IT" dirty="0">
                <a:latin typeface="Cambria" panose="02040503050406030204" pitchFamily="18" charset="0"/>
                <a:ea typeface="Cambria" panose="02040503050406030204" pitchFamily="18" charset="0"/>
              </a:rPr>
              <a:t>:</a:t>
            </a:r>
          </a:p>
        </p:txBody>
      </p:sp>
      <p:sp>
        <p:nvSpPr>
          <p:cNvPr id="3" name="AutoShape 1" descr="save image"/>
          <p:cNvSpPr>
            <a:spLocks noChangeAspect="1" noChangeArrowheads="1"/>
          </p:cNvSpPr>
          <p:nvPr/>
        </p:nvSpPr>
        <p:spPr bwMode="auto">
          <a:xfrm>
            <a:off x="1415562" y="294542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73900"/>
            <a:ext cx="9144000" cy="4180329"/>
          </a:xfrm>
          <a:prstGeom prst="rect">
            <a:avLst/>
          </a:prstGeom>
        </p:spPr>
      </p:pic>
      <p:sp>
        <p:nvSpPr>
          <p:cNvPr id="8" name="CasellaDiTesto 7"/>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sp>
        <p:nvSpPr>
          <p:cNvPr id="12" name="CustomShape 2"/>
          <p:cNvSpPr/>
          <p:nvPr/>
        </p:nvSpPr>
        <p:spPr>
          <a:xfrm>
            <a:off x="218661" y="5847948"/>
            <a:ext cx="8768820" cy="913320"/>
          </a:xfrm>
          <a:prstGeom prst="rect">
            <a:avLst/>
          </a:prstGeom>
          <a:ln>
            <a:solidFill>
              <a:srgbClr val="4A7EBB"/>
            </a:solidFill>
            <a:round/>
          </a:ln>
          <a:effectLst>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p:style>
        <p:txBody>
          <a:bodyPr lIns="90000" tIns="45000" rIns="90000" bIns="45000"/>
          <a:lstStyle/>
          <a:p>
            <a:pPr algn="just">
              <a:lnSpc>
                <a:spcPct val="100000"/>
              </a:lnSpc>
              <a:spcBef>
                <a:spcPts val="360"/>
              </a:spcBef>
            </a:pPr>
            <a:r>
              <a:rPr lang="en-US" sz="1600" spc="-1" dirty="0">
                <a:solidFill>
                  <a:srgbClr val="000000"/>
                </a:solidFill>
                <a:latin typeface="Cambria" panose="02040503050406030204" pitchFamily="18" charset="0"/>
                <a:ea typeface="Cambria" panose="02040503050406030204" pitchFamily="18" charset="0"/>
              </a:rPr>
              <a:t>Con </a:t>
            </a:r>
            <a:r>
              <a:rPr lang="en-US" sz="1600" spc="-1" dirty="0" err="1">
                <a:solidFill>
                  <a:srgbClr val="000000"/>
                </a:solidFill>
                <a:latin typeface="Cambria" panose="02040503050406030204" pitchFamily="18" charset="0"/>
                <a:ea typeface="Cambria" panose="02040503050406030204" pitchFamily="18" charset="0"/>
              </a:rPr>
              <a:t>il</a:t>
            </a:r>
            <a:r>
              <a:rPr lang="en-US" sz="1600" spc="-1" dirty="0">
                <a:solidFill>
                  <a:srgbClr val="000000"/>
                </a:solidFill>
                <a:latin typeface="Cambria" panose="02040503050406030204" pitchFamily="18" charset="0"/>
                <a:ea typeface="Cambria" panose="02040503050406030204" pitchFamily="18" charset="0"/>
              </a:rPr>
              <a:t> </a:t>
            </a:r>
            <a:r>
              <a:rPr lang="en-US" sz="1600" i="1" spc="-1" dirty="0">
                <a:solidFill>
                  <a:srgbClr val="000000"/>
                </a:solidFill>
                <a:latin typeface="Cambria" panose="02040503050406030204" pitchFamily="18" charset="0"/>
                <a:ea typeface="Cambria" panose="02040503050406030204" pitchFamily="18" charset="0"/>
              </a:rPr>
              <a:t>tab menu </a:t>
            </a:r>
            <a:r>
              <a:rPr lang="en-US" sz="1600" b="0" strike="noStrike" spc="-1" dirty="0">
                <a:solidFill>
                  <a:srgbClr val="000000"/>
                </a:solidFill>
                <a:latin typeface="Cambria" panose="02040503050406030204" pitchFamily="18" charset="0"/>
                <a:ea typeface="Cambria" panose="02040503050406030204" pitchFamily="18" charset="0"/>
              </a:rPr>
              <a:t>“Report Timesheet </a:t>
            </a:r>
            <a:r>
              <a:rPr lang="en-US" sz="1600" b="1" strike="noStrike" spc="-1" dirty="0" err="1">
                <a:solidFill>
                  <a:srgbClr val="000000"/>
                </a:solidFill>
                <a:latin typeface="Cambria" panose="02040503050406030204" pitchFamily="18" charset="0"/>
                <a:ea typeface="Cambria" panose="02040503050406030204" pitchFamily="18" charset="0"/>
              </a:rPr>
              <a:t>Sintesi</a:t>
            </a:r>
            <a:r>
              <a:rPr lang="en-US" sz="1600" b="1" strike="noStrike" spc="-1" dirty="0">
                <a:solidFill>
                  <a:srgbClr val="000000"/>
                </a:solidFill>
                <a:latin typeface="Cambria" panose="02040503050406030204" pitchFamily="18" charset="0"/>
                <a:ea typeface="Cambria" panose="02040503050406030204" pitchFamily="18" charset="0"/>
              </a:rPr>
              <a:t> </a:t>
            </a:r>
            <a:r>
              <a:rPr lang="en-US" sz="1600" b="1" strike="noStrike" spc="-1" dirty="0" err="1">
                <a:solidFill>
                  <a:srgbClr val="000000"/>
                </a:solidFill>
                <a:latin typeface="Cambria" panose="02040503050406030204" pitchFamily="18" charset="0"/>
                <a:ea typeface="Cambria" panose="02040503050406030204" pitchFamily="18" charset="0"/>
              </a:rPr>
              <a:t>Progetto</a:t>
            </a:r>
            <a:r>
              <a:rPr lang="en-US" sz="1600" b="1" strike="noStrike" spc="-1" dirty="0">
                <a:solidFill>
                  <a:srgbClr val="000000"/>
                </a:solidFill>
                <a:latin typeface="Cambria" panose="02040503050406030204" pitchFamily="18" charset="0"/>
                <a:ea typeface="Cambria" panose="02040503050406030204" pitchFamily="18" charset="0"/>
              </a:rPr>
              <a:t> </a:t>
            </a:r>
            <a:r>
              <a:rPr lang="en-US" sz="1600" b="1" strike="noStrike" spc="-1" dirty="0" err="1">
                <a:solidFill>
                  <a:srgbClr val="000000"/>
                </a:solidFill>
                <a:latin typeface="Cambria" panose="02040503050406030204" pitchFamily="18" charset="0"/>
                <a:ea typeface="Cambria" panose="02040503050406030204" pitchFamily="18" charset="0"/>
              </a:rPr>
              <a:t>Plurimensile</a:t>
            </a:r>
            <a:r>
              <a:rPr lang="en-US" sz="1600" b="0" strike="noStrike" spc="-1" dirty="0">
                <a:solidFill>
                  <a:srgbClr val="000000"/>
                </a:solidFill>
                <a:latin typeface="Cambria" panose="02040503050406030204" pitchFamily="18" charset="0"/>
                <a:ea typeface="Cambria" panose="02040503050406030204" pitchFamily="18" charset="0"/>
              </a:rPr>
              <a:t>” </a:t>
            </a:r>
            <a:r>
              <a:rPr lang="en-US" sz="1600" spc="-1" dirty="0" err="1">
                <a:solidFill>
                  <a:srgbClr val="000000"/>
                </a:solidFill>
                <a:latin typeface="Cambria" panose="02040503050406030204" pitchFamily="18" charset="0"/>
                <a:ea typeface="Cambria" panose="02040503050406030204" pitchFamily="18" charset="0"/>
              </a:rPr>
              <a:t>si</a:t>
            </a:r>
            <a:r>
              <a:rPr lang="en-US" sz="1600" spc="-1" dirty="0">
                <a:solidFill>
                  <a:srgbClr val="000000"/>
                </a:solidFill>
                <a:latin typeface="Cambria" panose="02040503050406030204" pitchFamily="18" charset="0"/>
                <a:ea typeface="Cambria" panose="02040503050406030204" pitchFamily="18" charset="0"/>
              </a:rPr>
              <a:t> </a:t>
            </a:r>
            <a:r>
              <a:rPr lang="en-US" sz="1600" spc="-1" dirty="0" err="1">
                <a:solidFill>
                  <a:srgbClr val="000000"/>
                </a:solidFill>
                <a:latin typeface="Cambria" panose="02040503050406030204" pitchFamily="18" charset="0"/>
                <a:ea typeface="Cambria" panose="02040503050406030204" pitchFamily="18" charset="0"/>
              </a:rPr>
              <a:t>possono</a:t>
            </a:r>
            <a:r>
              <a:rPr lang="en-US" sz="1600" spc="-1" dirty="0">
                <a:solidFill>
                  <a:srgbClr val="000000"/>
                </a:solidFill>
                <a:latin typeface="Cambria" panose="02040503050406030204" pitchFamily="18" charset="0"/>
                <a:ea typeface="Cambria" panose="02040503050406030204" pitchFamily="18" charset="0"/>
              </a:rPr>
              <a:t> </a:t>
            </a:r>
            <a:r>
              <a:rPr lang="en-US" sz="1600" spc="-1" dirty="0" err="1">
                <a:solidFill>
                  <a:srgbClr val="000000"/>
                </a:solidFill>
                <a:latin typeface="Cambria" panose="02040503050406030204" pitchFamily="18" charset="0"/>
                <a:ea typeface="Cambria" panose="02040503050406030204" pitchFamily="18" charset="0"/>
              </a:rPr>
              <a:t>lanciare</a:t>
            </a:r>
            <a:r>
              <a:rPr lang="en-US" sz="1600" spc="-1" dirty="0">
                <a:solidFill>
                  <a:srgbClr val="000000"/>
                </a:solidFill>
                <a:latin typeface="Cambria" panose="02040503050406030204" pitchFamily="18" charset="0"/>
                <a:ea typeface="Cambria" panose="02040503050406030204" pitchFamily="18" charset="0"/>
              </a:rPr>
              <a:t> </a:t>
            </a:r>
            <a:r>
              <a:rPr lang="en-US" sz="1600" spc="-1" dirty="0" err="1">
                <a:solidFill>
                  <a:srgbClr val="000000"/>
                </a:solidFill>
                <a:latin typeface="Cambria" panose="02040503050406030204" pitchFamily="18" charset="0"/>
                <a:ea typeface="Cambria" panose="02040503050406030204" pitchFamily="18" charset="0"/>
              </a:rPr>
              <a:t>i</a:t>
            </a:r>
            <a:r>
              <a:rPr lang="en-US" sz="1600" spc="-1" dirty="0">
                <a:solidFill>
                  <a:srgbClr val="000000"/>
                </a:solidFill>
                <a:latin typeface="Cambria" panose="02040503050406030204" pitchFamily="18" charset="0"/>
                <a:ea typeface="Cambria" panose="02040503050406030204" pitchFamily="18" charset="0"/>
              </a:rPr>
              <a:t> </a:t>
            </a:r>
            <a:r>
              <a:rPr lang="en-US" sz="1600" b="0" strike="noStrike" spc="-1" dirty="0">
                <a:solidFill>
                  <a:srgbClr val="000000"/>
                </a:solidFill>
                <a:latin typeface="Cambria" panose="02040503050406030204" pitchFamily="18" charset="0"/>
                <a:ea typeface="Cambria" panose="02040503050406030204" pitchFamily="18" charset="0"/>
              </a:rPr>
              <a:t>report </a:t>
            </a:r>
            <a:r>
              <a:rPr lang="en-US" sz="1600" spc="-1" dirty="0" err="1">
                <a:solidFill>
                  <a:srgbClr val="000000"/>
                </a:solidFill>
                <a:latin typeface="Cambria" panose="02040503050406030204" pitchFamily="18" charset="0"/>
                <a:ea typeface="Cambria" panose="02040503050406030204" pitchFamily="18" charset="0"/>
              </a:rPr>
              <a:t>che</a:t>
            </a:r>
            <a:r>
              <a:rPr lang="en-US" sz="1600" spc="-1" dirty="0">
                <a:solidFill>
                  <a:srgbClr val="000000"/>
                </a:solidFill>
                <a:latin typeface="Cambria" panose="02040503050406030204" pitchFamily="18" charset="0"/>
                <a:ea typeface="Cambria" panose="02040503050406030204" pitchFamily="18" charset="0"/>
              </a:rPr>
              <a:t> </a:t>
            </a:r>
            <a:r>
              <a:rPr lang="en-US" sz="1600" spc="-1" dirty="0" err="1">
                <a:solidFill>
                  <a:srgbClr val="000000"/>
                </a:solidFill>
                <a:latin typeface="Cambria" panose="02040503050406030204" pitchFamily="18" charset="0"/>
                <a:ea typeface="Cambria" panose="02040503050406030204" pitchFamily="18" charset="0"/>
              </a:rPr>
              <a:t>rappresentano</a:t>
            </a:r>
            <a:r>
              <a:rPr lang="en-US" sz="1600" spc="-1" dirty="0">
                <a:solidFill>
                  <a:srgbClr val="000000"/>
                </a:solidFill>
                <a:latin typeface="Cambria" panose="02040503050406030204" pitchFamily="18" charset="0"/>
                <a:ea typeface="Cambria" panose="02040503050406030204" pitchFamily="18" charset="0"/>
              </a:rPr>
              <a:t> </a:t>
            </a:r>
            <a:r>
              <a:rPr lang="en-US" sz="1600" spc="-1" dirty="0" err="1">
                <a:solidFill>
                  <a:srgbClr val="000000"/>
                </a:solidFill>
                <a:latin typeface="Cambria" panose="02040503050406030204" pitchFamily="18" charset="0"/>
                <a:ea typeface="Cambria" panose="02040503050406030204" pitchFamily="18" charset="0"/>
              </a:rPr>
              <a:t>gli</a:t>
            </a:r>
            <a:r>
              <a:rPr lang="en-US" sz="1600" spc="-1" dirty="0">
                <a:solidFill>
                  <a:srgbClr val="000000"/>
                </a:solidFill>
                <a:latin typeface="Cambria" panose="02040503050406030204" pitchFamily="18" charset="0"/>
                <a:ea typeface="Cambria" panose="02040503050406030204" pitchFamily="18" charset="0"/>
              </a:rPr>
              <a:t> effort </a:t>
            </a:r>
            <a:r>
              <a:rPr lang="en-US" sz="1600" spc="-1" dirty="0" err="1">
                <a:solidFill>
                  <a:srgbClr val="000000"/>
                </a:solidFill>
                <a:latin typeface="Cambria" panose="02040503050406030204" pitchFamily="18" charset="0"/>
                <a:ea typeface="Cambria" panose="02040503050406030204" pitchFamily="18" charset="0"/>
              </a:rPr>
              <a:t>inseriti</a:t>
            </a:r>
            <a:r>
              <a:rPr lang="en-US" sz="1600" spc="-1" dirty="0">
                <a:solidFill>
                  <a:srgbClr val="000000"/>
                </a:solidFill>
                <a:latin typeface="Cambria" panose="02040503050406030204" pitchFamily="18" charset="0"/>
                <a:ea typeface="Cambria" panose="02040503050406030204" pitchFamily="18" charset="0"/>
              </a:rPr>
              <a:t> </a:t>
            </a:r>
            <a:r>
              <a:rPr lang="en-US" sz="1600" spc="-1" dirty="0" err="1">
                <a:solidFill>
                  <a:srgbClr val="000000"/>
                </a:solidFill>
                <a:latin typeface="Cambria" panose="02040503050406030204" pitchFamily="18" charset="0"/>
                <a:ea typeface="Cambria" panose="02040503050406030204" pitchFamily="18" charset="0"/>
              </a:rPr>
              <a:t>nel</a:t>
            </a:r>
            <a:r>
              <a:rPr lang="en-US" sz="1600" spc="-1" dirty="0">
                <a:solidFill>
                  <a:srgbClr val="000000"/>
                </a:solidFill>
                <a:latin typeface="Cambria" panose="02040503050406030204" pitchFamily="18" charset="0"/>
                <a:ea typeface="Cambria" panose="02040503050406030204" pitchFamily="18" charset="0"/>
              </a:rPr>
              <a:t> </a:t>
            </a:r>
            <a:r>
              <a:rPr lang="en-US" sz="1600" spc="-1" dirty="0" err="1">
                <a:solidFill>
                  <a:srgbClr val="000000"/>
                </a:solidFill>
                <a:latin typeface="Cambria" panose="02040503050406030204" pitchFamily="18" charset="0"/>
                <a:ea typeface="Cambria" panose="02040503050406030204" pitchFamily="18" charset="0"/>
              </a:rPr>
              <a:t>progetto</a:t>
            </a:r>
            <a:r>
              <a:rPr lang="en-US" sz="1600" spc="-1" dirty="0">
                <a:solidFill>
                  <a:srgbClr val="000000"/>
                </a:solidFill>
                <a:latin typeface="Cambria" panose="02040503050406030204" pitchFamily="18" charset="0"/>
                <a:ea typeface="Cambria" panose="02040503050406030204" pitchFamily="18" charset="0"/>
              </a:rPr>
              <a:t>-WP-Persona </a:t>
            </a:r>
            <a:r>
              <a:rPr lang="en-US" sz="1600" b="1" spc="-1" dirty="0">
                <a:solidFill>
                  <a:srgbClr val="000000"/>
                </a:solidFill>
                <a:latin typeface="Cambria" panose="02040503050406030204" pitchFamily="18" charset="0"/>
                <a:ea typeface="Cambria" panose="02040503050406030204" pitchFamily="18" charset="0"/>
              </a:rPr>
              <a:t>per un </a:t>
            </a:r>
            <a:r>
              <a:rPr lang="en-US" sz="1600" b="1" spc="-1" dirty="0" err="1">
                <a:solidFill>
                  <a:srgbClr val="000000"/>
                </a:solidFill>
                <a:latin typeface="Cambria" panose="02040503050406030204" pitchFamily="18" charset="0"/>
                <a:ea typeface="Cambria" panose="02040503050406030204" pitchFamily="18" charset="0"/>
              </a:rPr>
              <a:t>insieme</a:t>
            </a:r>
            <a:r>
              <a:rPr lang="en-US" sz="1600" b="1" spc="-1" dirty="0">
                <a:solidFill>
                  <a:srgbClr val="000000"/>
                </a:solidFill>
                <a:latin typeface="Cambria" panose="02040503050406030204" pitchFamily="18" charset="0"/>
                <a:ea typeface="Cambria" panose="02040503050406030204" pitchFamily="18" charset="0"/>
              </a:rPr>
              <a:t> di </a:t>
            </a:r>
            <a:r>
              <a:rPr lang="en-US" sz="1600" b="1" spc="-1" dirty="0" err="1">
                <a:solidFill>
                  <a:srgbClr val="000000"/>
                </a:solidFill>
                <a:latin typeface="Cambria" panose="02040503050406030204" pitchFamily="18" charset="0"/>
                <a:ea typeface="Cambria" panose="02040503050406030204" pitchFamily="18" charset="0"/>
              </a:rPr>
              <a:t>mesi</a:t>
            </a:r>
            <a:r>
              <a:rPr lang="en-US" sz="1600" b="1" spc="-1" dirty="0">
                <a:solidFill>
                  <a:srgbClr val="000000"/>
                </a:solidFill>
                <a:latin typeface="Cambria" panose="02040503050406030204" pitchFamily="18" charset="0"/>
                <a:ea typeface="Cambria" panose="02040503050406030204" pitchFamily="18" charset="0"/>
              </a:rPr>
              <a:t>, </a:t>
            </a:r>
            <a:r>
              <a:rPr lang="en-US" sz="1600" b="1" spc="-1" dirty="0" err="1">
                <a:solidFill>
                  <a:srgbClr val="000000"/>
                </a:solidFill>
                <a:latin typeface="Cambria" panose="02040503050406030204" pitchFamily="18" charset="0"/>
                <a:ea typeface="Cambria" panose="02040503050406030204" pitchFamily="18" charset="0"/>
              </a:rPr>
              <a:t>selezionati</a:t>
            </a:r>
            <a:r>
              <a:rPr lang="en-US" sz="1600" b="1" spc="-1" dirty="0">
                <a:solidFill>
                  <a:srgbClr val="000000"/>
                </a:solidFill>
                <a:latin typeface="Cambria" panose="02040503050406030204" pitchFamily="18" charset="0"/>
                <a:ea typeface="Cambria" panose="02040503050406030204" pitchFamily="18" charset="0"/>
              </a:rPr>
              <a:t> </a:t>
            </a:r>
            <a:r>
              <a:rPr lang="en-US" sz="1600" b="1" u="sng" strike="noStrike" spc="-1" dirty="0" err="1">
                <a:latin typeface="Cambria" panose="02040503050406030204" pitchFamily="18" charset="0"/>
                <a:ea typeface="Cambria" panose="02040503050406030204" pitchFamily="18" charset="0"/>
              </a:rPr>
              <a:t>dall’utente</a:t>
            </a:r>
            <a:r>
              <a:rPr lang="en-US" sz="1600" b="1" u="sng" strike="noStrike" spc="-1" dirty="0">
                <a:latin typeface="Cambria" panose="02040503050406030204" pitchFamily="18" charset="0"/>
                <a:ea typeface="Cambria" panose="02040503050406030204" pitchFamily="18" charset="0"/>
              </a:rPr>
              <a:t> </a:t>
            </a:r>
            <a:r>
              <a:rPr lang="en-US" sz="1600" b="1" u="sng" strike="noStrike" spc="-1" dirty="0" err="1">
                <a:latin typeface="Cambria" panose="02040503050406030204" pitchFamily="18" charset="0"/>
                <a:ea typeface="Cambria" panose="02040503050406030204" pitchFamily="18" charset="0"/>
              </a:rPr>
              <a:t>amministratore</a:t>
            </a:r>
            <a:r>
              <a:rPr lang="en-US" sz="1600" b="1" u="sng" strike="noStrike" spc="-1" dirty="0">
                <a:latin typeface="Cambria" panose="02040503050406030204" pitchFamily="18" charset="0"/>
                <a:ea typeface="Cambria" panose="02040503050406030204" pitchFamily="18" charset="0"/>
              </a:rPr>
              <a:t> </a:t>
            </a:r>
            <a:r>
              <a:rPr lang="en-US" sz="1600" b="0" strike="noStrike" spc="-1" dirty="0">
                <a:solidFill>
                  <a:srgbClr val="000000"/>
                </a:solidFill>
                <a:latin typeface="Cambria" panose="02040503050406030204" pitchFamily="18" charset="0"/>
                <a:ea typeface="Cambria" panose="02040503050406030204" pitchFamily="18" charset="0"/>
              </a:rPr>
              <a:t>del TS</a:t>
            </a:r>
            <a:r>
              <a:rPr lang="en-US" sz="1600" spc="-1" dirty="0">
                <a:solidFill>
                  <a:srgbClr val="000000"/>
                </a:solidFill>
                <a:latin typeface="Cambria" panose="02040503050406030204" pitchFamily="18" charset="0"/>
                <a:ea typeface="Cambria" panose="02040503050406030204" pitchFamily="18" charset="0"/>
                <a:sym typeface="Wingdings" panose="05000000000000000000" pitchFamily="2" charset="2"/>
              </a:rPr>
              <a:t> </a:t>
            </a:r>
            <a:r>
              <a:rPr lang="en-US" sz="1600" spc="-1" dirty="0" err="1">
                <a:solidFill>
                  <a:srgbClr val="000000"/>
                </a:solidFill>
                <a:latin typeface="Cambria" panose="02040503050406030204" pitchFamily="18" charset="0"/>
                <a:ea typeface="Cambria" panose="02040503050406030204" pitchFamily="18" charset="0"/>
                <a:sym typeface="Wingdings" panose="05000000000000000000" pitchFamily="2" charset="2"/>
              </a:rPr>
              <a:t>che</a:t>
            </a:r>
            <a:r>
              <a:rPr lang="en-US" sz="1600" spc="-1" dirty="0">
                <a:solidFill>
                  <a:srgbClr val="000000"/>
                </a:solidFill>
                <a:latin typeface="Cambria" panose="02040503050406030204" pitchFamily="18" charset="0"/>
                <a:ea typeface="Cambria" panose="02040503050406030204" pitchFamily="18" charset="0"/>
                <a:sym typeface="Wingdings" panose="05000000000000000000" pitchFamily="2" charset="2"/>
              </a:rPr>
              <a:t> </a:t>
            </a:r>
            <a:r>
              <a:rPr lang="en-US" sz="1600" spc="-1" dirty="0" err="1">
                <a:solidFill>
                  <a:srgbClr val="000000"/>
                </a:solidFill>
                <a:latin typeface="Cambria" panose="02040503050406030204" pitchFamily="18" charset="0"/>
                <a:ea typeface="Cambria" panose="02040503050406030204" pitchFamily="18" charset="0"/>
                <a:sym typeface="Wingdings" panose="05000000000000000000" pitchFamily="2" charset="2"/>
              </a:rPr>
              <a:t>desidera</a:t>
            </a:r>
            <a:r>
              <a:rPr lang="en-US" sz="1600" spc="-1" dirty="0">
                <a:solidFill>
                  <a:srgbClr val="000000"/>
                </a:solidFill>
                <a:latin typeface="Cambria" panose="02040503050406030204" pitchFamily="18" charset="0"/>
                <a:ea typeface="Cambria" panose="02040503050406030204" pitchFamily="18" charset="0"/>
                <a:sym typeface="Wingdings" panose="05000000000000000000" pitchFamily="2" charset="2"/>
              </a:rPr>
              <a:t> </a:t>
            </a:r>
            <a:r>
              <a:rPr lang="en-US" sz="1600" spc="-1" dirty="0" err="1">
                <a:solidFill>
                  <a:srgbClr val="000000"/>
                </a:solidFill>
                <a:latin typeface="Cambria" panose="02040503050406030204" pitchFamily="18" charset="0"/>
                <a:ea typeface="Cambria" panose="02040503050406030204" pitchFamily="18" charset="0"/>
                <a:sym typeface="Wingdings" panose="05000000000000000000" pitchFamily="2" charset="2"/>
              </a:rPr>
              <a:t>monitorare</a:t>
            </a:r>
            <a:r>
              <a:rPr lang="en-US" sz="1600" spc="-1" dirty="0">
                <a:solidFill>
                  <a:srgbClr val="000000"/>
                </a:solidFill>
                <a:latin typeface="Cambria" panose="02040503050406030204" pitchFamily="18" charset="0"/>
                <a:ea typeface="Cambria" panose="02040503050406030204" pitchFamily="18" charset="0"/>
                <a:sym typeface="Wingdings" panose="05000000000000000000" pitchFamily="2" charset="2"/>
              </a:rPr>
              <a:t> le ore </a:t>
            </a:r>
            <a:r>
              <a:rPr lang="en-US" sz="1600" spc="-1" dirty="0" err="1">
                <a:solidFill>
                  <a:srgbClr val="000000"/>
                </a:solidFill>
                <a:latin typeface="Cambria" panose="02040503050406030204" pitchFamily="18" charset="0"/>
                <a:ea typeface="Cambria" panose="02040503050406030204" pitchFamily="18" charset="0"/>
                <a:sym typeface="Wingdings" panose="05000000000000000000" pitchFamily="2" charset="2"/>
              </a:rPr>
              <a:t>inserite</a:t>
            </a:r>
            <a:r>
              <a:rPr lang="en-US" sz="1600" spc="-1" dirty="0">
                <a:solidFill>
                  <a:srgbClr val="000000"/>
                </a:solidFill>
                <a:latin typeface="Cambria" panose="02040503050406030204" pitchFamily="18" charset="0"/>
                <a:ea typeface="Cambria" panose="02040503050406030204" pitchFamily="18" charset="0"/>
                <a:sym typeface="Wingdings" panose="05000000000000000000" pitchFamily="2" charset="2"/>
              </a:rPr>
              <a:t> dal </a:t>
            </a:r>
            <a:r>
              <a:rPr lang="en-US" sz="1600" spc="-1" dirty="0" err="1">
                <a:solidFill>
                  <a:srgbClr val="000000"/>
                </a:solidFill>
                <a:latin typeface="Cambria" panose="02040503050406030204" pitchFamily="18" charset="0"/>
                <a:ea typeface="Cambria" panose="02040503050406030204" pitchFamily="18" charset="0"/>
                <a:sym typeface="Wingdings" panose="05000000000000000000" pitchFamily="2" charset="2"/>
              </a:rPr>
              <a:t>gruppo</a:t>
            </a:r>
            <a:r>
              <a:rPr lang="en-US" sz="1600" spc="-1" dirty="0">
                <a:solidFill>
                  <a:srgbClr val="000000"/>
                </a:solidFill>
                <a:latin typeface="Cambria" panose="02040503050406030204" pitchFamily="18" charset="0"/>
                <a:ea typeface="Cambria" panose="02040503050406030204" pitchFamily="18" charset="0"/>
                <a:sym typeface="Wingdings" panose="05000000000000000000" pitchFamily="2" charset="2"/>
              </a:rPr>
              <a:t> di </a:t>
            </a:r>
            <a:r>
              <a:rPr lang="en-US" sz="1600" spc="-1" dirty="0" err="1">
                <a:solidFill>
                  <a:srgbClr val="000000"/>
                </a:solidFill>
                <a:latin typeface="Cambria" panose="02040503050406030204" pitchFamily="18" charset="0"/>
                <a:ea typeface="Cambria" panose="02040503050406030204" pitchFamily="18" charset="0"/>
                <a:sym typeface="Wingdings" panose="05000000000000000000" pitchFamily="2" charset="2"/>
              </a:rPr>
              <a:t>ricerca</a:t>
            </a:r>
            <a:endParaRPr lang="en-US" sz="1600" b="0" strike="noStrike" spc="-1" dirty="0">
              <a:latin typeface="Cambria" panose="02040503050406030204" pitchFamily="18" charset="0"/>
              <a:ea typeface="Cambria" panose="02040503050406030204" pitchFamily="18" charset="0"/>
            </a:endParaRPr>
          </a:p>
        </p:txBody>
      </p:sp>
      <p:sp>
        <p:nvSpPr>
          <p:cNvPr id="13" name="Freccia circolare in giù 12"/>
          <p:cNvSpPr/>
          <p:nvPr/>
        </p:nvSpPr>
        <p:spPr>
          <a:xfrm flipV="1">
            <a:off x="786148" y="2777134"/>
            <a:ext cx="666750" cy="317503"/>
          </a:xfrm>
          <a:prstGeom prst="curved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chemeClr val="tx1"/>
              </a:solidFill>
            </a:endParaRPr>
          </a:p>
        </p:txBody>
      </p:sp>
      <p:cxnSp>
        <p:nvCxnSpPr>
          <p:cNvPr id="6" name="Connettore 2 5"/>
          <p:cNvCxnSpPr/>
          <p:nvPr/>
        </p:nvCxnSpPr>
        <p:spPr>
          <a:xfrm flipH="1">
            <a:off x="4898571" y="2653393"/>
            <a:ext cx="922565" cy="44124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14" name="Immagine 13" descr="Schermata 2020-12-08 alle 12.50.0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56" y="79512"/>
            <a:ext cx="1221313" cy="1110285"/>
          </a:xfrm>
          <a:prstGeom prst="rect">
            <a:avLst/>
          </a:prstGeom>
        </p:spPr>
      </p:pic>
      <p:pic>
        <p:nvPicPr>
          <p:cNvPr id="15" name="Immagine 6"/>
          <p:cNvPicPr/>
          <p:nvPr/>
        </p:nvPicPr>
        <p:blipFill>
          <a:blip r:embed="rId5"/>
          <a:stretch/>
        </p:blipFill>
        <p:spPr>
          <a:xfrm>
            <a:off x="7018356" y="71588"/>
            <a:ext cx="1044429" cy="950760"/>
          </a:xfrm>
          <a:prstGeom prst="rect">
            <a:avLst/>
          </a:prstGeom>
          <a:ln>
            <a:noFill/>
          </a:ln>
        </p:spPr>
      </p:pic>
      <p:sp>
        <p:nvSpPr>
          <p:cNvPr id="16" name="TextShape 3"/>
          <p:cNvSpPr txBox="1"/>
          <p:nvPr/>
        </p:nvSpPr>
        <p:spPr>
          <a:xfrm>
            <a:off x="1341783" y="216514"/>
            <a:ext cx="5676573" cy="836280"/>
          </a:xfrm>
          <a:prstGeom prst="rect">
            <a:avLst/>
          </a:prstGeom>
          <a:noFill/>
          <a:ln>
            <a:noFill/>
          </a:ln>
        </p:spPr>
        <p:txBody>
          <a:bodyPr anchor="ctr"/>
          <a:lstStyle/>
          <a:p>
            <a:pPr algn="ctr">
              <a:lnSpc>
                <a:spcPct val="100000"/>
              </a:lnSpc>
            </a:pPr>
            <a:r>
              <a:rPr lang="it-IT" sz="2400" u="sng" spc="-1" dirty="0">
                <a:solidFill>
                  <a:srgbClr val="C00000"/>
                </a:solidFill>
                <a:latin typeface="Athelas Regular"/>
                <a:cs typeface="Athelas Regular"/>
              </a:rPr>
              <a:t>Report </a:t>
            </a:r>
            <a:r>
              <a:rPr lang="it-IT" sz="2400" u="sng" spc="-1" dirty="0">
                <a:solidFill>
                  <a:srgbClr val="000090"/>
                </a:solidFill>
                <a:latin typeface="Athelas Regular"/>
                <a:cs typeface="Athelas Regular"/>
              </a:rPr>
              <a:t>TS</a:t>
            </a:r>
            <a:r>
              <a:rPr lang="it-IT" sz="2400" u="sng" spc="-1" dirty="0">
                <a:solidFill>
                  <a:srgbClr val="C00000"/>
                </a:solidFill>
                <a:latin typeface="Athelas Regular"/>
                <a:cs typeface="Athelas Regular"/>
              </a:rPr>
              <a:t> </a:t>
            </a:r>
            <a:r>
              <a:rPr lang="it-IT" sz="2400" u="sng" spc="-1" dirty="0">
                <a:solidFill>
                  <a:srgbClr val="000090"/>
                </a:solidFill>
                <a:latin typeface="Athelas Regular"/>
                <a:cs typeface="Athelas Regular"/>
              </a:rPr>
              <a:t>Sintesi </a:t>
            </a:r>
            <a:r>
              <a:rPr lang="it-IT" sz="2400" b="1" u="sng" spc="-1" dirty="0">
                <a:solidFill>
                  <a:srgbClr val="000090"/>
                </a:solidFill>
                <a:latin typeface="Athelas Regular"/>
                <a:cs typeface="Athelas Regular"/>
              </a:rPr>
              <a:t>PROGETTO </a:t>
            </a:r>
            <a:r>
              <a:rPr lang="it-IT" sz="2400" b="1" u="sng" spc="-1" dirty="0" err="1">
                <a:solidFill>
                  <a:srgbClr val="FF0000"/>
                </a:solidFill>
                <a:latin typeface="Athelas Regular"/>
                <a:cs typeface="Athelas Regular"/>
              </a:rPr>
              <a:t>Plurimensile</a:t>
            </a:r>
            <a:r>
              <a:rPr lang="it-IT" sz="2400" u="sng" spc="-1" dirty="0">
                <a:solidFill>
                  <a:srgbClr val="FF0000"/>
                </a:solidFill>
                <a:latin typeface="Athelas Regular"/>
                <a:cs typeface="Athelas Regular"/>
              </a:rPr>
              <a:t> (3)</a:t>
            </a:r>
            <a:endParaRPr lang="it-IT" sz="2400" u="sng" strike="noStrike" spc="-1" dirty="0">
              <a:solidFill>
                <a:srgbClr val="FF0000"/>
              </a:solidFill>
              <a:latin typeface="Athelas Regular"/>
              <a:cs typeface="Athelas Regular"/>
            </a:endParaRPr>
          </a:p>
        </p:txBody>
      </p:sp>
    </p:spTree>
    <p:extLst>
      <p:ext uri="{BB962C8B-B14F-4D97-AF65-F5344CB8AC3E}">
        <p14:creationId xmlns:p14="http://schemas.microsoft.com/office/powerpoint/2010/main" val="25325239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lasala\Desktop\Immagine 2021-06-14 11551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905" y="1536078"/>
            <a:ext cx="8739751" cy="4076600"/>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7" name="Immagine 6" descr="Schermata 2020-12-08 alle 12.50.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56" y="79512"/>
            <a:ext cx="1221313" cy="1110285"/>
          </a:xfrm>
          <a:prstGeom prst="rect">
            <a:avLst/>
          </a:prstGeom>
        </p:spPr>
      </p:pic>
      <p:pic>
        <p:nvPicPr>
          <p:cNvPr id="8" name="Immagine 6"/>
          <p:cNvPicPr/>
          <p:nvPr/>
        </p:nvPicPr>
        <p:blipFill>
          <a:blip r:embed="rId4"/>
          <a:stretch/>
        </p:blipFill>
        <p:spPr>
          <a:xfrm>
            <a:off x="7018356" y="71588"/>
            <a:ext cx="1044429" cy="950760"/>
          </a:xfrm>
          <a:prstGeom prst="rect">
            <a:avLst/>
          </a:prstGeom>
          <a:ln>
            <a:noFill/>
          </a:ln>
        </p:spPr>
      </p:pic>
      <p:sp>
        <p:nvSpPr>
          <p:cNvPr id="10" name="TextShape 3"/>
          <p:cNvSpPr txBox="1"/>
          <p:nvPr/>
        </p:nvSpPr>
        <p:spPr>
          <a:xfrm>
            <a:off x="1341783" y="216514"/>
            <a:ext cx="5676573" cy="836280"/>
          </a:xfrm>
          <a:prstGeom prst="rect">
            <a:avLst/>
          </a:prstGeom>
          <a:noFill/>
          <a:ln>
            <a:noFill/>
          </a:ln>
        </p:spPr>
        <p:txBody>
          <a:bodyPr anchor="ctr"/>
          <a:lstStyle/>
          <a:p>
            <a:pPr algn="ctr">
              <a:lnSpc>
                <a:spcPct val="100000"/>
              </a:lnSpc>
            </a:pPr>
            <a:r>
              <a:rPr lang="it-IT" sz="2400" u="sng" spc="-1" dirty="0">
                <a:solidFill>
                  <a:srgbClr val="C00000"/>
                </a:solidFill>
                <a:latin typeface="Athelas Regular"/>
                <a:cs typeface="Athelas Regular"/>
              </a:rPr>
              <a:t>Esempio di </a:t>
            </a:r>
          </a:p>
          <a:p>
            <a:pPr algn="ctr">
              <a:lnSpc>
                <a:spcPct val="100000"/>
              </a:lnSpc>
            </a:pPr>
            <a:r>
              <a:rPr lang="it-IT" sz="2400" u="sng" spc="-1" dirty="0">
                <a:solidFill>
                  <a:srgbClr val="FF0000"/>
                </a:solidFill>
                <a:latin typeface="Athelas Regular"/>
                <a:cs typeface="Athelas Regular"/>
              </a:rPr>
              <a:t>Report</a:t>
            </a:r>
            <a:r>
              <a:rPr lang="it-IT" sz="2400" u="sng" spc="-1" dirty="0">
                <a:solidFill>
                  <a:srgbClr val="C00000"/>
                </a:solidFill>
                <a:latin typeface="Athelas Regular"/>
                <a:cs typeface="Athelas Regular"/>
              </a:rPr>
              <a:t> </a:t>
            </a:r>
            <a:r>
              <a:rPr lang="it-IT" sz="2400" u="sng" spc="-1" dirty="0">
                <a:solidFill>
                  <a:srgbClr val="000090"/>
                </a:solidFill>
                <a:latin typeface="Athelas Regular"/>
                <a:cs typeface="Athelas Regular"/>
              </a:rPr>
              <a:t>TS Sintesi </a:t>
            </a:r>
            <a:r>
              <a:rPr lang="it-IT" sz="2400" b="1" u="sng" spc="-1" dirty="0">
                <a:solidFill>
                  <a:srgbClr val="000090"/>
                </a:solidFill>
                <a:latin typeface="Athelas Regular"/>
                <a:cs typeface="Athelas Regular"/>
              </a:rPr>
              <a:t>PROGETTO </a:t>
            </a:r>
            <a:r>
              <a:rPr lang="it-IT" sz="2400" b="1" u="sng" spc="-1" dirty="0" err="1">
                <a:solidFill>
                  <a:srgbClr val="FF0000"/>
                </a:solidFill>
                <a:latin typeface="Athelas Regular"/>
                <a:cs typeface="Athelas Regular"/>
              </a:rPr>
              <a:t>Plurimensile</a:t>
            </a:r>
            <a:r>
              <a:rPr lang="it-IT" sz="2400" u="sng" spc="-1" dirty="0">
                <a:solidFill>
                  <a:srgbClr val="FF0000"/>
                </a:solidFill>
                <a:latin typeface="Athelas Regular"/>
                <a:cs typeface="Athelas Regular"/>
              </a:rPr>
              <a:t> (3)</a:t>
            </a:r>
            <a:endParaRPr lang="it-IT" sz="2400" u="sng" strike="noStrike" spc="-1" dirty="0">
              <a:solidFill>
                <a:srgbClr val="FF0000"/>
              </a:solidFill>
              <a:latin typeface="Athelas Regular"/>
              <a:cs typeface="Athelas Regular"/>
            </a:endParaRPr>
          </a:p>
        </p:txBody>
      </p:sp>
      <p:sp>
        <p:nvSpPr>
          <p:cNvPr id="2" name="Ovale 1"/>
          <p:cNvSpPr/>
          <p:nvPr/>
        </p:nvSpPr>
        <p:spPr>
          <a:xfrm>
            <a:off x="6724409" y="1854515"/>
            <a:ext cx="2194247" cy="694936"/>
          </a:xfrm>
          <a:prstGeom prst="ellipse">
            <a:avLst/>
          </a:prstGeom>
          <a:noFill/>
          <a:ln>
            <a:solidFill>
              <a:srgbClr val="C0504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9" name="Ovale 8"/>
          <p:cNvSpPr/>
          <p:nvPr/>
        </p:nvSpPr>
        <p:spPr>
          <a:xfrm>
            <a:off x="5950029" y="3943042"/>
            <a:ext cx="3048055" cy="1318694"/>
          </a:xfrm>
          <a:prstGeom prst="ellipse">
            <a:avLst/>
          </a:prstGeom>
          <a:noFill/>
          <a:ln>
            <a:solidFill>
              <a:srgbClr val="C0504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3" name="CasellaDiTesto 2"/>
          <p:cNvSpPr txBox="1"/>
          <p:nvPr/>
        </p:nvSpPr>
        <p:spPr>
          <a:xfrm>
            <a:off x="178905" y="5888503"/>
            <a:ext cx="7499697" cy="430887"/>
          </a:xfrm>
          <a:prstGeom prst="rect">
            <a:avLst/>
          </a:prstGeom>
          <a:noFill/>
        </p:spPr>
        <p:txBody>
          <a:bodyPr wrap="square" rtlCol="0">
            <a:spAutoFit/>
          </a:bodyPr>
          <a:lstStyle/>
          <a:p>
            <a:r>
              <a:rPr lang="en-US" sz="1100" u="sng" spc="-1" dirty="0" err="1">
                <a:solidFill>
                  <a:schemeClr val="tx2">
                    <a:lumMod val="75000"/>
                  </a:schemeClr>
                </a:solidFill>
                <a:latin typeface="Cambria" panose="02040503050406030204" pitchFamily="18" charset="0"/>
                <a:ea typeface="Cambria" panose="02040503050406030204" pitchFamily="18" charset="0"/>
              </a:rPr>
              <a:t>L’indicazione</a:t>
            </a:r>
            <a:r>
              <a:rPr lang="en-US" sz="1100" u="sng" spc="-1" dirty="0">
                <a:solidFill>
                  <a:schemeClr val="tx2">
                    <a:lumMod val="75000"/>
                  </a:schemeClr>
                </a:solidFill>
                <a:latin typeface="Cambria" panose="02040503050406030204" pitchFamily="18" charset="0"/>
                <a:ea typeface="Cambria" panose="02040503050406030204" pitchFamily="18" charset="0"/>
              </a:rPr>
              <a:t> </a:t>
            </a:r>
            <a:r>
              <a:rPr lang="en-US" sz="1100" u="sng" spc="-1" dirty="0" err="1">
                <a:solidFill>
                  <a:schemeClr val="tx2">
                    <a:lumMod val="75000"/>
                  </a:schemeClr>
                </a:solidFill>
                <a:latin typeface="Cambria" panose="02040503050406030204" pitchFamily="18" charset="0"/>
                <a:ea typeface="Cambria" panose="02040503050406030204" pitchFamily="18" charset="0"/>
              </a:rPr>
              <a:t>cromatica</a:t>
            </a:r>
            <a:r>
              <a:rPr lang="en-US" sz="1100" u="sng" spc="-1" dirty="0">
                <a:solidFill>
                  <a:schemeClr val="tx2">
                    <a:lumMod val="75000"/>
                  </a:schemeClr>
                </a:solidFill>
                <a:latin typeface="Cambria" panose="02040503050406030204" pitchFamily="18" charset="0"/>
                <a:ea typeface="Cambria" panose="02040503050406030204" pitchFamily="18" charset="0"/>
              </a:rPr>
              <a:t> </a:t>
            </a:r>
            <a:r>
              <a:rPr lang="en-US" sz="1100" u="sng" spc="-1" dirty="0" err="1">
                <a:solidFill>
                  <a:schemeClr val="tx2">
                    <a:lumMod val="75000"/>
                  </a:schemeClr>
                </a:solidFill>
                <a:latin typeface="Cambria" panose="02040503050406030204" pitchFamily="18" charset="0"/>
                <a:ea typeface="Cambria" panose="02040503050406030204" pitchFamily="18" charset="0"/>
              </a:rPr>
              <a:t>segnala</a:t>
            </a:r>
            <a:r>
              <a:rPr lang="en-US" sz="1100" u="sng" spc="-1" dirty="0">
                <a:solidFill>
                  <a:schemeClr val="tx2">
                    <a:lumMod val="75000"/>
                  </a:schemeClr>
                </a:solidFill>
                <a:latin typeface="Cambria" panose="02040503050406030204" pitchFamily="18" charset="0"/>
                <a:ea typeface="Cambria" panose="02040503050406030204" pitchFamily="18" charset="0"/>
              </a:rPr>
              <a:t> lo </a:t>
            </a:r>
            <a:r>
              <a:rPr lang="en-US" sz="1100" u="sng" spc="-1" dirty="0" err="1">
                <a:solidFill>
                  <a:schemeClr val="tx2">
                    <a:lumMod val="75000"/>
                  </a:schemeClr>
                </a:solidFill>
                <a:latin typeface="Cambria" panose="02040503050406030204" pitchFamily="18" charset="0"/>
                <a:ea typeface="Cambria" panose="02040503050406030204" pitchFamily="18" charset="0"/>
              </a:rPr>
              <a:t>stato</a:t>
            </a:r>
            <a:r>
              <a:rPr lang="en-US" sz="1100" u="sng" spc="-1" dirty="0">
                <a:solidFill>
                  <a:schemeClr val="tx2">
                    <a:lumMod val="75000"/>
                  </a:schemeClr>
                </a:solidFill>
                <a:latin typeface="Cambria" panose="02040503050406030204" pitchFamily="18" charset="0"/>
                <a:ea typeface="Cambria" panose="02040503050406030204" pitchFamily="18" charset="0"/>
              </a:rPr>
              <a:t> del Timesheet</a:t>
            </a:r>
            <a:endParaRPr lang="it-IT" sz="1100" u="sng" spc="-1" dirty="0">
              <a:solidFill>
                <a:schemeClr val="tx2">
                  <a:lumMod val="75000"/>
                </a:schemeClr>
              </a:solidFill>
              <a:latin typeface="Cambria" panose="02040503050406030204" pitchFamily="18" charset="0"/>
              <a:ea typeface="Cambria" panose="02040503050406030204" pitchFamily="18" charset="0"/>
            </a:endParaRPr>
          </a:p>
          <a:p>
            <a:endParaRPr lang="it-IT" sz="1100" u="sng" dirty="0">
              <a:solidFill>
                <a:schemeClr val="tx2">
                  <a:lumMod val="75000"/>
                </a:schemeClr>
              </a:solidFill>
            </a:endParaRPr>
          </a:p>
        </p:txBody>
      </p:sp>
      <p:sp>
        <p:nvSpPr>
          <p:cNvPr id="11" name="CasellaDiTesto 10"/>
          <p:cNvSpPr txBox="1"/>
          <p:nvPr/>
        </p:nvSpPr>
        <p:spPr>
          <a:xfrm>
            <a:off x="958845" y="4995331"/>
            <a:ext cx="274083" cy="307777"/>
          </a:xfrm>
          <a:prstGeom prst="rect">
            <a:avLst/>
          </a:prstGeom>
          <a:noFill/>
        </p:spPr>
        <p:txBody>
          <a:bodyPr wrap="none" rtlCol="0">
            <a:spAutoFit/>
          </a:bodyPr>
          <a:lstStyle/>
          <a:p>
            <a:r>
              <a:rPr lang="it-IT" sz="1400" dirty="0">
                <a:solidFill>
                  <a:schemeClr val="tx1">
                    <a:lumMod val="65000"/>
                    <a:lumOff val="35000"/>
                  </a:schemeClr>
                </a:solidFill>
              </a:rPr>
              <a:t>*</a:t>
            </a:r>
          </a:p>
        </p:txBody>
      </p:sp>
      <p:sp>
        <p:nvSpPr>
          <p:cNvPr id="13" name="CasellaDiTesto 12"/>
          <p:cNvSpPr txBox="1"/>
          <p:nvPr/>
        </p:nvSpPr>
        <p:spPr>
          <a:xfrm>
            <a:off x="95265" y="5849241"/>
            <a:ext cx="274083" cy="307777"/>
          </a:xfrm>
          <a:prstGeom prst="rect">
            <a:avLst/>
          </a:prstGeom>
          <a:noFill/>
        </p:spPr>
        <p:txBody>
          <a:bodyPr wrap="none" rtlCol="0">
            <a:spAutoFit/>
          </a:bodyPr>
          <a:lstStyle/>
          <a:p>
            <a:r>
              <a:rPr lang="it-IT" sz="1400" dirty="0">
                <a:solidFill>
                  <a:schemeClr val="tx1">
                    <a:lumMod val="65000"/>
                    <a:lumOff val="35000"/>
                  </a:schemeClr>
                </a:solidFill>
              </a:rPr>
              <a:t>*</a:t>
            </a:r>
          </a:p>
        </p:txBody>
      </p:sp>
    </p:spTree>
    <p:extLst>
      <p:ext uri="{BB962C8B-B14F-4D97-AF65-F5344CB8AC3E}">
        <p14:creationId xmlns:p14="http://schemas.microsoft.com/office/powerpoint/2010/main" val="11346974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2" name="CasellaDiTesto 1">
            <a:extLst>
              <a:ext uri="{FF2B5EF4-FFF2-40B4-BE49-F238E27FC236}">
                <a16:creationId xmlns="" xmlns:a16="http://schemas.microsoft.com/office/drawing/2014/main" id="{AC062657-4B4F-4621-8076-2C3E5BF75310}"/>
              </a:ext>
            </a:extLst>
          </p:cNvPr>
          <p:cNvSpPr txBox="1"/>
          <p:nvPr/>
        </p:nvSpPr>
        <p:spPr>
          <a:xfrm>
            <a:off x="156064" y="1526048"/>
            <a:ext cx="8831872" cy="923330"/>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it-IT" dirty="0">
                <a:latin typeface="Cambria" panose="02040503050406030204" pitchFamily="18" charset="0"/>
                <a:ea typeface="Cambria" panose="02040503050406030204" pitchFamily="18" charset="0"/>
              </a:rPr>
              <a:t>Permette al </a:t>
            </a:r>
            <a:r>
              <a:rPr lang="it-IT" b="1" dirty="0">
                <a:latin typeface="Cambria" panose="02040503050406030204" pitchFamily="18" charset="0"/>
                <a:ea typeface="Cambria" panose="02040503050406030204" pitchFamily="18" charset="0"/>
              </a:rPr>
              <a:t>responsabile di progetto</a:t>
            </a:r>
            <a:r>
              <a:rPr lang="it-IT" dirty="0">
                <a:latin typeface="Cambria" panose="02040503050406030204" pitchFamily="18" charset="0"/>
                <a:ea typeface="Cambria" panose="02040503050406030204" pitchFamily="18" charset="0"/>
              </a:rPr>
              <a:t> che si avvicina ad una rendicontazione di avvisare</a:t>
            </a:r>
            <a:r>
              <a:rPr lang="it-IT" b="1" dirty="0">
                <a:latin typeface="Cambria" panose="02040503050406030204" pitchFamily="18" charset="0"/>
                <a:ea typeface="Cambria" panose="02040503050406030204" pitchFamily="18" charset="0"/>
              </a:rPr>
              <a:t> gli altri responsabili dei progetti </a:t>
            </a:r>
            <a:r>
              <a:rPr lang="it-IT" dirty="0">
                <a:latin typeface="Cambria" panose="02040503050406030204" pitchFamily="18" charset="0"/>
                <a:ea typeface="Cambria" panose="02040503050406030204" pitchFamily="18" charset="0"/>
              </a:rPr>
              <a:t>con i quali </a:t>
            </a:r>
            <a:r>
              <a:rPr lang="it-IT" b="1" dirty="0">
                <a:latin typeface="Cambria" panose="02040503050406030204" pitchFamily="18" charset="0"/>
                <a:ea typeface="Cambria" panose="02040503050406030204" pitchFamily="18" charset="0"/>
              </a:rPr>
              <a:t>condivide risorse,</a:t>
            </a:r>
          </a:p>
          <a:p>
            <a:pPr algn="ctr"/>
            <a:r>
              <a:rPr lang="it-IT" dirty="0">
                <a:latin typeface="Cambria" panose="02040503050406030204" pitchFamily="18" charset="0"/>
                <a:ea typeface="Cambria" panose="02040503050406030204" pitchFamily="18" charset="0"/>
              </a:rPr>
              <a:t> che a breve il </a:t>
            </a:r>
            <a:r>
              <a:rPr lang="it-IT" i="1" dirty="0" err="1">
                <a:latin typeface="Cambria" panose="02040503050406030204" pitchFamily="18" charset="0"/>
                <a:ea typeface="Cambria" panose="02040503050406030204" pitchFamily="18" charset="0"/>
              </a:rPr>
              <a:t>timesheet</a:t>
            </a:r>
            <a:r>
              <a:rPr lang="it-IT" dirty="0">
                <a:latin typeface="Cambria" panose="02040503050406030204" pitchFamily="18" charset="0"/>
                <a:ea typeface="Cambria" panose="02040503050406030204" pitchFamily="18" charset="0"/>
              </a:rPr>
              <a:t> dei ricercatori coinvolti verrà </a:t>
            </a:r>
            <a:r>
              <a:rPr lang="it-IT" b="1" dirty="0">
                <a:latin typeface="Cambria" panose="02040503050406030204" pitchFamily="18" charset="0"/>
                <a:ea typeface="Cambria" panose="02040503050406030204" pitchFamily="18" charset="0"/>
              </a:rPr>
              <a:t>rendicontato per quel periodo</a:t>
            </a:r>
            <a:endParaRPr lang="it-IT" dirty="0">
              <a:latin typeface="Cambria" panose="02040503050406030204" pitchFamily="18" charset="0"/>
              <a:ea typeface="Cambria" panose="02040503050406030204" pitchFamily="18" charset="0"/>
            </a:endParaRPr>
          </a:p>
        </p:txBody>
      </p:sp>
      <p:pic>
        <p:nvPicPr>
          <p:cNvPr id="5" name="Immagin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60908"/>
            <a:ext cx="9144000" cy="2578642"/>
          </a:xfrm>
          <a:prstGeom prst="rect">
            <a:avLst/>
          </a:prstGeom>
        </p:spPr>
      </p:pic>
      <p:sp>
        <p:nvSpPr>
          <p:cNvPr id="7" name="CasellaDiTesto 6"/>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8" name="Immagine 7" descr="Schermata 2020-12-08 alle 12.50.0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56" y="79512"/>
            <a:ext cx="1221313" cy="1110285"/>
          </a:xfrm>
          <a:prstGeom prst="rect">
            <a:avLst/>
          </a:prstGeom>
        </p:spPr>
      </p:pic>
      <p:pic>
        <p:nvPicPr>
          <p:cNvPr id="9" name="Immagine 6"/>
          <p:cNvPicPr/>
          <p:nvPr/>
        </p:nvPicPr>
        <p:blipFill>
          <a:blip r:embed="rId5"/>
          <a:stretch/>
        </p:blipFill>
        <p:spPr>
          <a:xfrm>
            <a:off x="7018356" y="71588"/>
            <a:ext cx="1044429" cy="950760"/>
          </a:xfrm>
          <a:prstGeom prst="rect">
            <a:avLst/>
          </a:prstGeom>
          <a:ln>
            <a:noFill/>
          </a:ln>
        </p:spPr>
      </p:pic>
      <p:sp>
        <p:nvSpPr>
          <p:cNvPr id="10" name="TextShape 3"/>
          <p:cNvSpPr txBox="1"/>
          <p:nvPr/>
        </p:nvSpPr>
        <p:spPr>
          <a:xfrm>
            <a:off x="1708481" y="418560"/>
            <a:ext cx="4763122" cy="836280"/>
          </a:xfrm>
          <a:prstGeom prst="rect">
            <a:avLst/>
          </a:prstGeom>
          <a:noFill/>
          <a:ln>
            <a:noFill/>
          </a:ln>
        </p:spPr>
        <p:txBody>
          <a:bodyPr anchor="ctr"/>
          <a:lstStyle/>
          <a:p>
            <a:pPr algn="ctr">
              <a:lnSpc>
                <a:spcPct val="100000"/>
              </a:lnSpc>
            </a:pPr>
            <a:r>
              <a:rPr lang="it-IT" sz="2800" u="sng" spc="-1" dirty="0">
                <a:solidFill>
                  <a:schemeClr val="tx2">
                    <a:lumMod val="75000"/>
                  </a:schemeClr>
                </a:solidFill>
                <a:latin typeface="Athelas Regular"/>
                <a:cs typeface="Athelas Regular"/>
              </a:rPr>
              <a:t>Preavviso di rendicontazione</a:t>
            </a:r>
          </a:p>
          <a:p>
            <a:pPr algn="ctr">
              <a:lnSpc>
                <a:spcPct val="100000"/>
              </a:lnSpc>
            </a:pPr>
            <a:r>
              <a:rPr lang="it-IT" sz="2000" b="0" strike="noStrike" spc="-1" dirty="0">
                <a:solidFill>
                  <a:schemeClr val="tx2">
                    <a:lumMod val="75000"/>
                  </a:schemeClr>
                </a:solidFill>
                <a:latin typeface="Athelas Regular"/>
                <a:cs typeface="Athelas Regular"/>
              </a:rPr>
              <a:t>(si invia quando </a:t>
            </a:r>
            <a:r>
              <a:rPr lang="it-IT" sz="2000" spc="-1" dirty="0">
                <a:solidFill>
                  <a:schemeClr val="tx2">
                    <a:lumMod val="75000"/>
                  </a:schemeClr>
                </a:solidFill>
                <a:latin typeface="Athelas Regular"/>
                <a:cs typeface="Athelas Regular"/>
              </a:rPr>
              <a:t>si passa dallo stato </a:t>
            </a:r>
            <a:r>
              <a:rPr lang="it-IT" sz="2000" b="0" strike="noStrike" spc="-1" dirty="0">
                <a:solidFill>
                  <a:schemeClr val="tx2">
                    <a:lumMod val="75000"/>
                  </a:schemeClr>
                </a:solidFill>
                <a:latin typeface="Athelas Regular"/>
                <a:cs typeface="Athelas Regular"/>
              </a:rPr>
              <a:t>APPROVATO a RENDICONTATO)</a:t>
            </a:r>
          </a:p>
        </p:txBody>
      </p:sp>
    </p:spTree>
    <p:extLst>
      <p:ext uri="{BB962C8B-B14F-4D97-AF65-F5344CB8AC3E}">
        <p14:creationId xmlns:p14="http://schemas.microsoft.com/office/powerpoint/2010/main" val="22696370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7" name="CasellaDiTesto 6"/>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8" name="Immagine 7" descr="Schermata 2020-12-08 alle 12.50.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4920"/>
            <a:ext cx="1221313" cy="1110285"/>
          </a:xfrm>
          <a:prstGeom prst="rect">
            <a:avLst/>
          </a:prstGeom>
        </p:spPr>
      </p:pic>
      <p:pic>
        <p:nvPicPr>
          <p:cNvPr id="9" name="Immagine 6"/>
          <p:cNvPicPr/>
          <p:nvPr/>
        </p:nvPicPr>
        <p:blipFill>
          <a:blip r:embed="rId4"/>
          <a:stretch/>
        </p:blipFill>
        <p:spPr>
          <a:xfrm>
            <a:off x="7937374" y="405715"/>
            <a:ext cx="1044429" cy="950760"/>
          </a:xfrm>
          <a:prstGeom prst="rect">
            <a:avLst/>
          </a:prstGeom>
          <a:ln>
            <a:noFill/>
          </a:ln>
        </p:spPr>
      </p:pic>
      <p:sp>
        <p:nvSpPr>
          <p:cNvPr id="3" name="CasellaDiTesto 2"/>
          <p:cNvSpPr txBox="1"/>
          <p:nvPr/>
        </p:nvSpPr>
        <p:spPr>
          <a:xfrm>
            <a:off x="2872154" y="2974164"/>
            <a:ext cx="3370442" cy="523220"/>
          </a:xfrm>
          <a:prstGeom prst="rect">
            <a:avLst/>
          </a:prstGeom>
          <a:noFill/>
        </p:spPr>
        <p:txBody>
          <a:bodyPr wrap="none" rtlCol="0">
            <a:spAutoFit/>
          </a:bodyPr>
          <a:lstStyle/>
          <a:p>
            <a:r>
              <a:rPr lang="it-IT" sz="2800" b="1" i="1" dirty="0">
                <a:latin typeface="Bell MT"/>
                <a:cs typeface="Bell MT"/>
              </a:rPr>
              <a:t>Grazie per l’attenzione</a:t>
            </a:r>
          </a:p>
        </p:txBody>
      </p:sp>
    </p:spTree>
    <p:extLst>
      <p:ext uri="{BB962C8B-B14F-4D97-AF65-F5344CB8AC3E}">
        <p14:creationId xmlns:p14="http://schemas.microsoft.com/office/powerpoint/2010/main" val="781776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841174" y="0"/>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7" name="Immagine 6"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21313" cy="1110285"/>
          </a:xfrm>
          <a:prstGeom prst="rect">
            <a:avLst/>
          </a:prstGeom>
        </p:spPr>
      </p:pic>
      <p:pic>
        <p:nvPicPr>
          <p:cNvPr id="9" name="Picture 27"/>
          <p:cNvPicPr/>
          <p:nvPr/>
        </p:nvPicPr>
        <p:blipFill>
          <a:blip r:embed="rId3"/>
          <a:stretch/>
        </p:blipFill>
        <p:spPr>
          <a:xfrm>
            <a:off x="1221313" y="200289"/>
            <a:ext cx="985700" cy="909996"/>
          </a:xfrm>
          <a:prstGeom prst="rect">
            <a:avLst/>
          </a:prstGeom>
          <a:ln w="9360">
            <a:noFill/>
          </a:ln>
        </p:spPr>
      </p:pic>
      <p:sp>
        <p:nvSpPr>
          <p:cNvPr id="12" name="TextShape 3"/>
          <p:cNvSpPr txBox="1"/>
          <p:nvPr/>
        </p:nvSpPr>
        <p:spPr>
          <a:xfrm>
            <a:off x="279181" y="1985664"/>
            <a:ext cx="8606158" cy="4239361"/>
          </a:xfrm>
          <a:prstGeom prst="rect">
            <a:avLst/>
          </a:prstGeom>
          <a:noFill/>
          <a:ln>
            <a:noFill/>
          </a:ln>
        </p:spPr>
        <p:txBody>
          <a:bodyPr anchor="ctr"/>
          <a:lstStyle/>
          <a:p>
            <a:pPr marL="457200" indent="-457200" algn="just">
              <a:lnSpc>
                <a:spcPct val="100000"/>
              </a:lnSpc>
              <a:buFont typeface="Wingdings" panose="05000000000000000000" pitchFamily="2" charset="2"/>
              <a:buChar char="Ø"/>
            </a:pPr>
            <a:r>
              <a:rPr lang="it-IT" sz="2400" spc="-1" dirty="0">
                <a:solidFill>
                  <a:schemeClr val="tx2">
                    <a:lumMod val="75000"/>
                  </a:schemeClr>
                </a:solidFill>
                <a:latin typeface="Cambria" panose="02040503050406030204" pitchFamily="18" charset="0"/>
                <a:ea typeface="Cambria" panose="02040503050406030204" pitchFamily="18" charset="0"/>
                <a:cs typeface="Athelas Regular"/>
              </a:rPr>
              <a:t>Dopo </a:t>
            </a:r>
            <a:r>
              <a:rPr lang="it-IT" sz="2400" strike="noStrike" spc="-1" dirty="0">
                <a:solidFill>
                  <a:schemeClr val="tx2">
                    <a:lumMod val="75000"/>
                  </a:schemeClr>
                </a:solidFill>
                <a:latin typeface="Cambria" panose="02040503050406030204" pitchFamily="18" charset="0"/>
                <a:ea typeface="Cambria" panose="02040503050406030204" pitchFamily="18" charset="0"/>
                <a:cs typeface="Athelas Regular"/>
              </a:rPr>
              <a:t>aver completato l’inserimento delle risorse</a:t>
            </a:r>
            <a:r>
              <a:rPr lang="it-IT" sz="2400" spc="-1" dirty="0">
                <a:solidFill>
                  <a:schemeClr val="tx2">
                    <a:lumMod val="75000"/>
                  </a:schemeClr>
                </a:solidFill>
                <a:latin typeface="Cambria" panose="02040503050406030204" pitchFamily="18" charset="0"/>
                <a:ea typeface="Cambria" panose="02040503050406030204" pitchFamily="18" charset="0"/>
                <a:cs typeface="Athelas Regular"/>
              </a:rPr>
              <a:t> umane in U-GOV Progetti (1^ fase-</a:t>
            </a:r>
            <a:r>
              <a:rPr lang="it-IT" sz="2000" spc="-1" dirty="0">
                <a:solidFill>
                  <a:schemeClr val="tx2">
                    <a:lumMod val="75000"/>
                  </a:schemeClr>
                </a:solidFill>
                <a:latin typeface="Cambria" panose="02040503050406030204" pitchFamily="18" charset="0"/>
                <a:ea typeface="Cambria" panose="02040503050406030204" pitchFamily="18" charset="0"/>
                <a:cs typeface="Athelas Regular"/>
              </a:rPr>
              <a:t>&gt;</a:t>
            </a:r>
            <a:r>
              <a:rPr lang="it-IT" sz="2400" spc="-1" dirty="0">
                <a:solidFill>
                  <a:schemeClr val="tx2">
                    <a:lumMod val="75000"/>
                  </a:schemeClr>
                </a:solidFill>
                <a:latin typeface="Cambria" panose="02040503050406030204" pitchFamily="18" charset="0"/>
                <a:ea typeface="Cambria" panose="02040503050406030204" pitchFamily="18" charset="0"/>
                <a:cs typeface="Athelas Regular"/>
              </a:rPr>
              <a:t> Uff. Ricerca/Uff. Contabilità del Dipartimento)</a:t>
            </a:r>
          </a:p>
          <a:p>
            <a:pPr algn="just">
              <a:lnSpc>
                <a:spcPct val="100000"/>
              </a:lnSpc>
            </a:pPr>
            <a:endParaRPr lang="it-IT" sz="2400" spc="-1" dirty="0">
              <a:solidFill>
                <a:schemeClr val="tx2">
                  <a:lumMod val="75000"/>
                </a:schemeClr>
              </a:solidFill>
              <a:latin typeface="Cambria" panose="02040503050406030204" pitchFamily="18" charset="0"/>
              <a:ea typeface="Cambria" panose="02040503050406030204" pitchFamily="18" charset="0"/>
              <a:cs typeface="Athelas Regular"/>
            </a:endParaRPr>
          </a:p>
          <a:p>
            <a:pPr marL="457200" indent="-457200" algn="just">
              <a:lnSpc>
                <a:spcPct val="100000"/>
              </a:lnSpc>
              <a:buFont typeface="Wingdings" panose="05000000000000000000" pitchFamily="2" charset="2"/>
              <a:buChar char="Ø"/>
            </a:pPr>
            <a:r>
              <a:rPr lang="it-IT" sz="2400" spc="-1" dirty="0">
                <a:solidFill>
                  <a:schemeClr val="tx2">
                    <a:lumMod val="75000"/>
                  </a:schemeClr>
                </a:solidFill>
                <a:latin typeface="Cambria" panose="02040503050406030204" pitchFamily="18" charset="0"/>
                <a:ea typeface="Cambria" panose="02040503050406030204" pitchFamily="18" charset="0"/>
                <a:cs typeface="Athelas Regular"/>
              </a:rPr>
              <a:t>D</a:t>
            </a:r>
            <a:r>
              <a:rPr lang="it-IT" sz="2400" strike="noStrike" spc="-1" dirty="0">
                <a:solidFill>
                  <a:schemeClr val="tx2">
                    <a:lumMod val="75000"/>
                  </a:schemeClr>
                </a:solidFill>
                <a:latin typeface="Cambria" panose="02040503050406030204" pitchFamily="18" charset="0"/>
                <a:ea typeface="Cambria" panose="02040503050406030204" pitchFamily="18" charset="0"/>
                <a:cs typeface="Athelas Regular"/>
              </a:rPr>
              <a:t>opo aver </a:t>
            </a:r>
            <a:r>
              <a:rPr lang="it-IT" sz="2400" spc="-1" dirty="0">
                <a:solidFill>
                  <a:schemeClr val="tx2">
                    <a:lumMod val="75000"/>
                  </a:schemeClr>
                </a:solidFill>
                <a:latin typeface="Cambria" panose="02040503050406030204" pitchFamily="18" charset="0"/>
                <a:ea typeface="Cambria" panose="02040503050406030204" pitchFamily="18" charset="0"/>
                <a:cs typeface="Athelas Regular"/>
              </a:rPr>
              <a:t>c</a:t>
            </a:r>
            <a:r>
              <a:rPr lang="it-IT" sz="2400" strike="noStrike" spc="-1" dirty="0">
                <a:solidFill>
                  <a:schemeClr val="tx2">
                    <a:lumMod val="75000"/>
                  </a:schemeClr>
                </a:solidFill>
                <a:latin typeface="Cambria" panose="02040503050406030204" pitchFamily="18" charset="0"/>
                <a:ea typeface="Cambria" panose="02040503050406030204" pitchFamily="18" charset="0"/>
                <a:cs typeface="Athelas Regular"/>
              </a:rPr>
              <a:t>onfermato l’attivazione del </a:t>
            </a:r>
            <a:r>
              <a:rPr lang="it-IT" sz="2400" i="1" strike="noStrike" spc="-1" dirty="0" err="1">
                <a:solidFill>
                  <a:schemeClr val="tx2">
                    <a:lumMod val="75000"/>
                  </a:schemeClr>
                </a:solidFill>
                <a:latin typeface="Cambria" panose="02040503050406030204" pitchFamily="18" charset="0"/>
                <a:ea typeface="Cambria" panose="02040503050406030204" pitchFamily="18" charset="0"/>
                <a:cs typeface="Athelas Regular"/>
              </a:rPr>
              <a:t>Timehseet</a:t>
            </a:r>
            <a:r>
              <a:rPr lang="it-IT" sz="2400" spc="-1" dirty="0">
                <a:solidFill>
                  <a:schemeClr val="tx2">
                    <a:lumMod val="75000"/>
                  </a:schemeClr>
                </a:solidFill>
                <a:latin typeface="Cambria" panose="02040503050406030204" pitchFamily="18" charset="0"/>
                <a:ea typeface="Cambria" panose="02040503050406030204" pitchFamily="18" charset="0"/>
                <a:cs typeface="Athelas Regular"/>
              </a:rPr>
              <a:t>  per ogni risorsa umana in U-GOV Progetti </a:t>
            </a:r>
            <a:r>
              <a:rPr lang="it-IT" sz="2400" strike="noStrike" spc="-1" dirty="0">
                <a:solidFill>
                  <a:schemeClr val="tx2">
                    <a:lumMod val="75000"/>
                  </a:schemeClr>
                </a:solidFill>
                <a:latin typeface="Cambria" panose="02040503050406030204" pitchFamily="18" charset="0"/>
                <a:ea typeface="Cambria" panose="02040503050406030204" pitchFamily="18" charset="0"/>
                <a:cs typeface="Athelas Regular"/>
              </a:rPr>
              <a:t>(1^ fase</a:t>
            </a:r>
            <a:r>
              <a:rPr lang="it-IT" sz="2000" spc="-1" dirty="0">
                <a:solidFill>
                  <a:schemeClr val="tx2">
                    <a:lumMod val="75000"/>
                  </a:schemeClr>
                </a:solidFill>
                <a:latin typeface="Cambria" panose="02040503050406030204" pitchFamily="18" charset="0"/>
                <a:ea typeface="Cambria" panose="02040503050406030204" pitchFamily="18" charset="0"/>
                <a:cs typeface="Athelas Regular"/>
              </a:rPr>
              <a:t>-</a:t>
            </a:r>
            <a:r>
              <a:rPr lang="it-IT" sz="2400" spc="-1" dirty="0">
                <a:solidFill>
                  <a:schemeClr val="tx2">
                    <a:lumMod val="75000"/>
                  </a:schemeClr>
                </a:solidFill>
                <a:latin typeface="Cambria" panose="02040503050406030204" pitchFamily="18" charset="0"/>
                <a:ea typeface="Cambria" panose="02040503050406030204" pitchFamily="18" charset="0"/>
                <a:cs typeface="Athelas Regular"/>
              </a:rPr>
              <a:t>&gt; Uff. Ricerca/Uff. Contabilità del Dipartimento</a:t>
            </a:r>
            <a:r>
              <a:rPr lang="it-IT" sz="2400" strike="noStrike" spc="-1" dirty="0">
                <a:solidFill>
                  <a:schemeClr val="tx2">
                    <a:lumMod val="75000"/>
                  </a:schemeClr>
                </a:solidFill>
                <a:latin typeface="Cambria" panose="02040503050406030204" pitchFamily="18" charset="0"/>
                <a:ea typeface="Cambria" panose="02040503050406030204" pitchFamily="18" charset="0"/>
                <a:cs typeface="Athelas Regular"/>
              </a:rPr>
              <a:t>)</a:t>
            </a:r>
          </a:p>
          <a:p>
            <a:pPr algn="just">
              <a:lnSpc>
                <a:spcPct val="100000"/>
              </a:lnSpc>
            </a:pPr>
            <a:endParaRPr lang="it-IT" sz="2400" strike="noStrike" spc="-1" dirty="0">
              <a:solidFill>
                <a:schemeClr val="tx2">
                  <a:lumMod val="75000"/>
                </a:schemeClr>
              </a:solidFill>
              <a:latin typeface="Cambria" panose="02040503050406030204" pitchFamily="18" charset="0"/>
              <a:ea typeface="Cambria" panose="02040503050406030204" pitchFamily="18" charset="0"/>
              <a:cs typeface="Athelas Regular"/>
            </a:endParaRPr>
          </a:p>
          <a:p>
            <a:pPr marL="457200" indent="-457200" algn="just">
              <a:lnSpc>
                <a:spcPct val="100000"/>
              </a:lnSpc>
              <a:buFont typeface="Wingdings" panose="05000000000000000000" pitchFamily="2" charset="2"/>
              <a:buChar char="Ø"/>
            </a:pPr>
            <a:r>
              <a:rPr lang="it-IT" sz="2400" strike="noStrike" spc="-1" dirty="0">
                <a:solidFill>
                  <a:schemeClr val="tx2">
                    <a:lumMod val="75000"/>
                  </a:schemeClr>
                </a:solidFill>
                <a:latin typeface="Cambria" panose="02040503050406030204" pitchFamily="18" charset="0"/>
                <a:ea typeface="Cambria" panose="02040503050406030204" pitchFamily="18" charset="0"/>
                <a:cs typeface="Athelas Regular"/>
              </a:rPr>
              <a:t>Può avere inizio </a:t>
            </a:r>
            <a:r>
              <a:rPr lang="it-IT" sz="2400" u="sng" strike="noStrike" spc="-1" dirty="0">
                <a:solidFill>
                  <a:schemeClr val="tx2">
                    <a:lumMod val="75000"/>
                  </a:schemeClr>
                </a:solidFill>
                <a:latin typeface="Cambria" panose="02040503050406030204" pitchFamily="18" charset="0"/>
                <a:ea typeface="Cambria" panose="02040503050406030204" pitchFamily="18" charset="0"/>
                <a:cs typeface="Athelas Regular"/>
              </a:rPr>
              <a:t>la 2^ fase </a:t>
            </a:r>
            <a:r>
              <a:rPr lang="it-IT" sz="2400" strike="noStrike" spc="-1" dirty="0">
                <a:solidFill>
                  <a:schemeClr val="tx2">
                    <a:lumMod val="75000"/>
                  </a:schemeClr>
                </a:solidFill>
                <a:latin typeface="Cambria" panose="02040503050406030204" pitchFamily="18" charset="0"/>
                <a:ea typeface="Cambria" panose="02040503050406030204" pitchFamily="18" charset="0"/>
                <a:cs typeface="Athelas Regular"/>
              </a:rPr>
              <a:t>in cui </a:t>
            </a:r>
            <a:r>
              <a:rPr lang="it-IT" sz="2400" u="sng" spc="-1" dirty="0">
                <a:solidFill>
                  <a:schemeClr val="tx2">
                    <a:lumMod val="75000"/>
                  </a:schemeClr>
                </a:solidFill>
                <a:latin typeface="Cambria" panose="02040503050406030204" pitchFamily="18" charset="0"/>
                <a:ea typeface="Cambria" panose="02040503050406030204" pitchFamily="18" charset="0"/>
                <a:cs typeface="Athelas Regular"/>
              </a:rPr>
              <a:t>o</a:t>
            </a:r>
            <a:r>
              <a:rPr lang="it-IT" sz="2400" u="sng" strike="noStrike" spc="-1" dirty="0">
                <a:solidFill>
                  <a:schemeClr val="tx2">
                    <a:lumMod val="75000"/>
                  </a:schemeClr>
                </a:solidFill>
                <a:latin typeface="Cambria" panose="02040503050406030204" pitchFamily="18" charset="0"/>
                <a:ea typeface="Cambria" panose="02040503050406030204" pitchFamily="18" charset="0"/>
                <a:cs typeface="Athelas Regular"/>
              </a:rPr>
              <a:t>gni risorsa umana </a:t>
            </a:r>
            <a:r>
              <a:rPr lang="it-IT" sz="2400" strike="noStrike" spc="-1" dirty="0">
                <a:solidFill>
                  <a:schemeClr val="tx2">
                    <a:lumMod val="75000"/>
                  </a:schemeClr>
                </a:solidFill>
                <a:latin typeface="Cambria" panose="02040503050406030204" pitchFamily="18" charset="0"/>
                <a:ea typeface="Cambria" panose="02040503050406030204" pitchFamily="18" charset="0"/>
                <a:cs typeface="Athelas Regular"/>
              </a:rPr>
              <a:t>può compilare il proprio </a:t>
            </a:r>
            <a:r>
              <a:rPr lang="it-IT" sz="2400" i="1" strike="noStrike" spc="-1" dirty="0" err="1">
                <a:solidFill>
                  <a:schemeClr val="tx2">
                    <a:lumMod val="75000"/>
                  </a:schemeClr>
                </a:solidFill>
                <a:latin typeface="Cambria" panose="02040503050406030204" pitchFamily="18" charset="0"/>
                <a:ea typeface="Cambria" panose="02040503050406030204" pitchFamily="18" charset="0"/>
                <a:cs typeface="Athelas Regular"/>
              </a:rPr>
              <a:t>timesheet</a:t>
            </a:r>
            <a:r>
              <a:rPr lang="it-IT" sz="2400" i="1" strike="noStrike" spc="-1" dirty="0">
                <a:solidFill>
                  <a:schemeClr val="tx2">
                    <a:lumMod val="75000"/>
                  </a:schemeClr>
                </a:solidFill>
                <a:latin typeface="Cambria" panose="02040503050406030204" pitchFamily="18" charset="0"/>
                <a:ea typeface="Cambria" panose="02040503050406030204" pitchFamily="18" charset="0"/>
                <a:cs typeface="Athelas Regular"/>
              </a:rPr>
              <a:t> </a:t>
            </a:r>
            <a:r>
              <a:rPr lang="it-IT" sz="2400" strike="noStrike" spc="-1" dirty="0">
                <a:solidFill>
                  <a:schemeClr val="tx2">
                    <a:lumMod val="75000"/>
                  </a:schemeClr>
                </a:solidFill>
                <a:latin typeface="Cambria" panose="02040503050406030204" pitchFamily="18" charset="0"/>
                <a:ea typeface="Cambria" panose="02040503050406030204" pitchFamily="18" charset="0"/>
                <a:cs typeface="Athelas Regular"/>
              </a:rPr>
              <a:t>in U-WEB </a:t>
            </a:r>
            <a:r>
              <a:rPr lang="it-IT" sz="2400" strike="noStrike" spc="-1" dirty="0" err="1">
                <a:solidFill>
                  <a:schemeClr val="tx2">
                    <a:lumMod val="75000"/>
                  </a:schemeClr>
                </a:solidFill>
                <a:latin typeface="Cambria" panose="02040503050406030204" pitchFamily="18" charset="0"/>
                <a:ea typeface="Cambria" panose="02040503050406030204" pitchFamily="18" charset="0"/>
                <a:cs typeface="Athelas Regular"/>
              </a:rPr>
              <a:t>Timesheet</a:t>
            </a:r>
            <a:endParaRPr lang="it-IT" sz="2400" strike="noStrike" spc="-1" dirty="0">
              <a:solidFill>
                <a:schemeClr val="tx2">
                  <a:lumMod val="75000"/>
                </a:schemeClr>
              </a:solidFill>
              <a:latin typeface="Cambria" panose="02040503050406030204" pitchFamily="18" charset="0"/>
              <a:ea typeface="Cambria" panose="02040503050406030204" pitchFamily="18" charset="0"/>
              <a:cs typeface="Athelas Regular"/>
            </a:endParaRPr>
          </a:p>
          <a:p>
            <a:pPr algn="just"/>
            <a:r>
              <a:rPr lang="it-IT" sz="2400" spc="-1" dirty="0">
                <a:solidFill>
                  <a:schemeClr val="tx2">
                    <a:lumMod val="75000"/>
                  </a:schemeClr>
                </a:solidFill>
                <a:latin typeface="Cambria" panose="02040503050406030204" pitchFamily="18" charset="0"/>
                <a:ea typeface="Cambria" panose="02040503050406030204" pitchFamily="18" charset="0"/>
                <a:cs typeface="Athelas Regular"/>
              </a:rPr>
              <a:t>	(</a:t>
            </a:r>
            <a:r>
              <a:rPr lang="it-IT" sz="2400" dirty="0">
                <a:solidFill>
                  <a:schemeClr val="tx2">
                    <a:lumMod val="75000"/>
                  </a:schemeClr>
                </a:solidFill>
                <a:latin typeface="Cambria" panose="02040503050406030204" pitchFamily="18" charset="0"/>
                <a:ea typeface="Cambria" panose="02040503050406030204" pitchFamily="18" charset="0"/>
                <a:cs typeface="Athelas Regular"/>
                <a:sym typeface="Wingdings"/>
              </a:rPr>
              <a:t>c</a:t>
            </a:r>
            <a:r>
              <a:rPr lang="it-IT" sz="2400" dirty="0">
                <a:solidFill>
                  <a:schemeClr val="tx2">
                    <a:lumMod val="75000"/>
                  </a:schemeClr>
                </a:solidFill>
                <a:latin typeface="Cambria" panose="02040503050406030204" pitchFamily="18" charset="0"/>
                <a:ea typeface="Cambria" panose="02040503050406030204" pitchFamily="18" charset="0"/>
                <a:cs typeface="Athelas Regular"/>
              </a:rPr>
              <a:t>ollegandosi al link</a:t>
            </a:r>
            <a:r>
              <a:rPr lang="it-IT" sz="2400" dirty="0">
                <a:solidFill>
                  <a:schemeClr val="accent1">
                    <a:lumMod val="75000"/>
                  </a:schemeClr>
                </a:solidFill>
                <a:latin typeface="Cambria" panose="02040503050406030204" pitchFamily="18" charset="0"/>
                <a:ea typeface="Cambria" panose="02040503050406030204" pitchFamily="18" charset="0"/>
                <a:cs typeface="Athelas Regular"/>
              </a:rPr>
              <a:t> </a:t>
            </a:r>
            <a:r>
              <a:rPr lang="it-IT" sz="2400" dirty="0" err="1">
                <a:solidFill>
                  <a:schemeClr val="tx2">
                    <a:lumMod val="75000"/>
                  </a:schemeClr>
                </a:solidFill>
                <a:latin typeface="Cambria" panose="02040503050406030204" pitchFamily="18" charset="0"/>
                <a:ea typeface="Cambria" panose="02040503050406030204" pitchFamily="18" charset="0"/>
                <a:cs typeface="Cambria"/>
                <a:hlinkClick r:id="rId4"/>
              </a:rPr>
              <a:t>https</a:t>
            </a:r>
            <a:r>
              <a:rPr lang="it-IT" sz="2400" dirty="0">
                <a:solidFill>
                  <a:schemeClr val="tx2">
                    <a:lumMod val="75000"/>
                  </a:schemeClr>
                </a:solidFill>
                <a:latin typeface="Cambria" panose="02040503050406030204" pitchFamily="18" charset="0"/>
                <a:ea typeface="Cambria" panose="02040503050406030204" pitchFamily="18" charset="0"/>
                <a:cs typeface="Cambria"/>
                <a:hlinkClick r:id="rId4"/>
              </a:rPr>
              <a:t>://</a:t>
            </a:r>
            <a:r>
              <a:rPr lang="it-IT" sz="2400" dirty="0" err="1">
                <a:solidFill>
                  <a:schemeClr val="tx2">
                    <a:lumMod val="75000"/>
                  </a:schemeClr>
                </a:solidFill>
                <a:latin typeface="Cambria" panose="02040503050406030204" pitchFamily="18" charset="0"/>
                <a:ea typeface="Cambria" panose="02040503050406030204" pitchFamily="18" charset="0"/>
                <a:cs typeface="Cambria"/>
                <a:hlinkClick r:id="rId4"/>
              </a:rPr>
              <a:t>unina.u-web.cineca.it</a:t>
            </a:r>
            <a:r>
              <a:rPr lang="it-IT" sz="2400" dirty="0">
                <a:solidFill>
                  <a:schemeClr val="tx2">
                    <a:lumMod val="75000"/>
                  </a:schemeClr>
                </a:solidFill>
                <a:latin typeface="Cambria" panose="02040503050406030204" pitchFamily="18" charset="0"/>
                <a:ea typeface="Cambria" panose="02040503050406030204" pitchFamily="18" charset="0"/>
                <a:cs typeface="Cambria"/>
                <a:hlinkClick r:id="rId4"/>
              </a:rPr>
              <a:t>/</a:t>
            </a:r>
            <a:r>
              <a:rPr lang="it-IT" sz="2400" dirty="0" err="1">
                <a:solidFill>
                  <a:schemeClr val="tx2">
                    <a:lumMod val="75000"/>
                  </a:schemeClr>
                </a:solidFill>
                <a:latin typeface="Cambria" panose="02040503050406030204" pitchFamily="18" charset="0"/>
                <a:ea typeface="Cambria" panose="02040503050406030204" pitchFamily="18" charset="0"/>
                <a:cs typeface="Cambria"/>
                <a:hlinkClick r:id="rId4"/>
              </a:rPr>
              <a:t>appts</a:t>
            </a:r>
            <a:r>
              <a:rPr lang="it-IT" sz="2400" dirty="0">
                <a:solidFill>
                  <a:schemeClr val="tx2">
                    <a:lumMod val="75000"/>
                  </a:schemeClr>
                </a:solidFill>
                <a:latin typeface="Cambria" panose="02040503050406030204" pitchFamily="18" charset="0"/>
                <a:ea typeface="Cambria" panose="02040503050406030204" pitchFamily="18" charset="0"/>
                <a:cs typeface="Cambria"/>
                <a:hlinkClick r:id="rId4"/>
              </a:rPr>
              <a:t>/</a:t>
            </a:r>
            <a:r>
              <a:rPr lang="it-IT" sz="2400" dirty="0">
                <a:solidFill>
                  <a:schemeClr val="tx2">
                    <a:lumMod val="75000"/>
                  </a:schemeClr>
                </a:solidFill>
                <a:latin typeface="Cambria" panose="02040503050406030204" pitchFamily="18" charset="0"/>
                <a:ea typeface="Cambria" panose="02040503050406030204" pitchFamily="18" charset="0"/>
                <a:cs typeface="Cambria"/>
              </a:rPr>
              <a:t>  </a:t>
            </a:r>
          </a:p>
          <a:p>
            <a:pPr algn="just"/>
            <a:r>
              <a:rPr lang="it-IT" sz="2400" dirty="0">
                <a:solidFill>
                  <a:schemeClr val="tx2">
                    <a:lumMod val="75000"/>
                  </a:schemeClr>
                </a:solidFill>
                <a:latin typeface="Cambria" panose="02040503050406030204" pitchFamily="18" charset="0"/>
                <a:ea typeface="Cambria" panose="02040503050406030204" pitchFamily="18" charset="0"/>
                <a:cs typeface="Athelas Regular"/>
              </a:rPr>
              <a:t>        inserendo le proprie credenziali di accesso all’email </a:t>
            </a:r>
            <a:r>
              <a:rPr lang="it-IT" sz="2400" dirty="0" err="1">
                <a:solidFill>
                  <a:schemeClr val="tx2">
                    <a:lumMod val="75000"/>
                  </a:schemeClr>
                </a:solidFill>
                <a:latin typeface="Cambria" panose="02040503050406030204" pitchFamily="18" charset="0"/>
                <a:ea typeface="Cambria" panose="02040503050406030204" pitchFamily="18" charset="0"/>
                <a:cs typeface="Athelas Regular"/>
              </a:rPr>
              <a:t>Unina</a:t>
            </a:r>
            <a:r>
              <a:rPr lang="it-IT" sz="2400" dirty="0">
                <a:solidFill>
                  <a:schemeClr val="tx2">
                    <a:lumMod val="75000"/>
                  </a:schemeClr>
                </a:solidFill>
                <a:latin typeface="Cambria" panose="02040503050406030204" pitchFamily="18" charset="0"/>
                <a:ea typeface="Cambria" panose="02040503050406030204" pitchFamily="18" charset="0"/>
                <a:cs typeface="Cambria"/>
              </a:rPr>
              <a:t>)</a:t>
            </a:r>
            <a:endParaRPr lang="it-IT" sz="2400" dirty="0">
              <a:solidFill>
                <a:schemeClr val="tx2">
                  <a:lumMod val="75000"/>
                </a:schemeClr>
              </a:solidFill>
              <a:latin typeface="Cambria" panose="02040503050406030204" pitchFamily="18" charset="0"/>
              <a:ea typeface="Cambria" panose="02040503050406030204" pitchFamily="18" charset="0"/>
              <a:cs typeface="Cambria"/>
              <a:hlinkClick r:id="rId5"/>
            </a:endParaRPr>
          </a:p>
          <a:p>
            <a:r>
              <a:rPr lang="it-IT" sz="2400" dirty="0">
                <a:solidFill>
                  <a:schemeClr val="accent1">
                    <a:lumMod val="75000"/>
                  </a:schemeClr>
                </a:solidFill>
                <a:latin typeface="Cambria" panose="02040503050406030204" pitchFamily="18" charset="0"/>
                <a:ea typeface="Cambria" panose="02040503050406030204" pitchFamily="18" charset="0"/>
                <a:cs typeface="Athelas Regular"/>
              </a:rPr>
              <a:t>  </a:t>
            </a:r>
          </a:p>
          <a:p>
            <a:pPr algn="just">
              <a:lnSpc>
                <a:spcPct val="100000"/>
              </a:lnSpc>
            </a:pPr>
            <a:endParaRPr lang="it-IT" sz="2400" strike="noStrike" spc="-1" dirty="0">
              <a:solidFill>
                <a:schemeClr val="accent1">
                  <a:lumMod val="75000"/>
                </a:schemeClr>
              </a:solidFill>
              <a:latin typeface="Cambria" panose="02040503050406030204" pitchFamily="18" charset="0"/>
              <a:ea typeface="Cambria" panose="02040503050406030204" pitchFamily="18" charset="0"/>
              <a:cs typeface="Athelas Regular"/>
            </a:endParaRPr>
          </a:p>
        </p:txBody>
      </p:sp>
      <p:sp>
        <p:nvSpPr>
          <p:cNvPr id="10" name="TextShape 3"/>
          <p:cNvSpPr txBox="1"/>
          <p:nvPr/>
        </p:nvSpPr>
        <p:spPr>
          <a:xfrm>
            <a:off x="656099" y="218547"/>
            <a:ext cx="8229240" cy="836280"/>
          </a:xfrm>
          <a:prstGeom prst="rect">
            <a:avLst/>
          </a:prstGeom>
          <a:noFill/>
          <a:ln>
            <a:noFill/>
          </a:ln>
        </p:spPr>
        <p:txBody>
          <a:bodyPr anchor="ctr"/>
          <a:lstStyle/>
          <a:p>
            <a:pPr algn="ctr">
              <a:lnSpc>
                <a:spcPct val="100000"/>
              </a:lnSpc>
            </a:pPr>
            <a:r>
              <a:rPr lang="it-IT" sz="2400" u="sng" spc="-1" dirty="0">
                <a:solidFill>
                  <a:schemeClr val="tx2">
                    <a:lumMod val="75000"/>
                  </a:schemeClr>
                </a:solidFill>
                <a:latin typeface="Athelas Regular"/>
                <a:cs typeface="Athelas Regular"/>
              </a:rPr>
              <a:t>Inizio 2^ fase: </a:t>
            </a:r>
          </a:p>
          <a:p>
            <a:pPr algn="ctr">
              <a:lnSpc>
                <a:spcPct val="100000"/>
              </a:lnSpc>
            </a:pPr>
            <a:r>
              <a:rPr lang="it-IT" sz="2400" u="sng" spc="-1" dirty="0">
                <a:solidFill>
                  <a:schemeClr val="tx2">
                    <a:lumMod val="75000"/>
                  </a:schemeClr>
                </a:solidFill>
                <a:latin typeface="Athelas Regular"/>
                <a:cs typeface="Athelas Regular"/>
              </a:rPr>
              <a:t>compilazione del </a:t>
            </a:r>
            <a:r>
              <a:rPr lang="it-IT" sz="2400" u="sng" spc="-1" dirty="0" err="1">
                <a:solidFill>
                  <a:schemeClr val="tx2">
                    <a:lumMod val="75000"/>
                  </a:schemeClr>
                </a:solidFill>
                <a:latin typeface="Athelas Regular"/>
                <a:cs typeface="Athelas Regular"/>
              </a:rPr>
              <a:t>Timesheet</a:t>
            </a:r>
            <a:endParaRPr lang="it-IT" sz="2400" b="0" u="sng" strike="noStrike" spc="-1" dirty="0">
              <a:solidFill>
                <a:schemeClr val="tx2">
                  <a:lumMod val="75000"/>
                </a:schemeClr>
              </a:solidFill>
              <a:latin typeface="Athelas Regular"/>
              <a:cs typeface="Athelas Regular"/>
            </a:endParaRPr>
          </a:p>
        </p:txBody>
      </p:sp>
      <p:sp>
        <p:nvSpPr>
          <p:cNvPr id="2" name="Segnaposto numero diapositiva 1"/>
          <p:cNvSpPr>
            <a:spLocks noGrp="1"/>
          </p:cNvSpPr>
          <p:nvPr>
            <p:ph type="sldNum" sz="quarter" idx="12"/>
          </p:nvPr>
        </p:nvSpPr>
        <p:spPr/>
        <p:txBody>
          <a:bodyPr/>
          <a:lstStyle/>
          <a:p>
            <a:fld id="{589818BB-026E-B045-9149-3EE600410FF9}" type="slidenum">
              <a:rPr lang="it-IT" smtClean="0"/>
              <a:t>4</a:t>
            </a:fld>
            <a:endParaRPr lang="it-IT"/>
          </a:p>
        </p:txBody>
      </p:sp>
      <p:pic>
        <p:nvPicPr>
          <p:cNvPr id="11" name="Immagine 6"/>
          <p:cNvPicPr/>
          <p:nvPr/>
        </p:nvPicPr>
        <p:blipFill>
          <a:blip r:embed="rId6"/>
          <a:stretch/>
        </p:blipFill>
        <p:spPr>
          <a:xfrm>
            <a:off x="7093080" y="49316"/>
            <a:ext cx="929949" cy="787684"/>
          </a:xfrm>
          <a:prstGeom prst="rect">
            <a:avLst/>
          </a:prstGeom>
          <a:ln>
            <a:noFill/>
          </a:ln>
        </p:spPr>
      </p:pic>
    </p:spTree>
    <p:extLst>
      <p:ext uri="{BB962C8B-B14F-4D97-AF65-F5344CB8AC3E}">
        <p14:creationId xmlns:p14="http://schemas.microsoft.com/office/powerpoint/2010/main" val="1387149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o 2"/>
          <p:cNvGrpSpPr/>
          <p:nvPr/>
        </p:nvGrpSpPr>
        <p:grpSpPr>
          <a:xfrm>
            <a:off x="599540" y="1854298"/>
            <a:ext cx="8208720" cy="4499371"/>
            <a:chOff x="539640" y="2129884"/>
            <a:chExt cx="8208720" cy="4499371"/>
          </a:xfrm>
        </p:grpSpPr>
        <p:sp>
          <p:nvSpPr>
            <p:cNvPr id="232" name="CustomShape 2"/>
            <p:cNvSpPr/>
            <p:nvPr/>
          </p:nvSpPr>
          <p:spPr>
            <a:xfrm>
              <a:off x="539640" y="2129884"/>
              <a:ext cx="8208720" cy="1005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57200" indent="-456840" algn="just">
                <a:lnSpc>
                  <a:spcPct val="100000"/>
                </a:lnSpc>
                <a:spcBef>
                  <a:spcPts val="400"/>
                </a:spcBef>
                <a:buClr>
                  <a:srgbClr val="006EB6"/>
                </a:buClr>
                <a:buFont typeface="Wingdings" charset="2"/>
                <a:buChar char=""/>
              </a:pPr>
              <a:r>
                <a:rPr lang="en-US" sz="2000" b="1" strike="noStrike" spc="-1" dirty="0" err="1">
                  <a:solidFill>
                    <a:schemeClr val="accent1">
                      <a:lumMod val="75000"/>
                    </a:schemeClr>
                  </a:solidFill>
                  <a:latin typeface="Cambria" panose="02040503050406030204" pitchFamily="18" charset="0"/>
                  <a:ea typeface="Cambria" panose="02040503050406030204" pitchFamily="18" charset="0"/>
                </a:rPr>
                <a:t>Utente</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1" strike="noStrike" spc="-1" dirty="0" err="1">
                  <a:solidFill>
                    <a:schemeClr val="accent1">
                      <a:lumMod val="75000"/>
                    </a:schemeClr>
                  </a:solidFill>
                  <a:latin typeface="Cambria" panose="02040503050406030204" pitchFamily="18" charset="0"/>
                  <a:ea typeface="Cambria" panose="02040503050406030204" pitchFamily="18" charset="0"/>
                </a:rPr>
                <a:t>ciascun</a:t>
              </a:r>
              <a:r>
                <a:rPr lang="en-US" sz="2000" b="1"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1" strike="noStrike" spc="-1" dirty="0" err="1">
                  <a:solidFill>
                    <a:schemeClr val="accent1">
                      <a:lumMod val="75000"/>
                    </a:schemeClr>
                  </a:solidFill>
                  <a:latin typeface="Cambria" panose="02040503050406030204" pitchFamily="18" charset="0"/>
                  <a:ea typeface="Cambria" panose="02040503050406030204" pitchFamily="18" charset="0"/>
                </a:rPr>
                <a:t>partecipante</a:t>
              </a:r>
              <a:r>
                <a:rPr lang="en-US" sz="2000" b="1"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al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progetto</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potrà</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imputare</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le ore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svolte</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livello</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di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progetto</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i="1" strike="noStrike" spc="-1" dirty="0">
                  <a:solidFill>
                    <a:schemeClr val="accent1">
                      <a:lumMod val="75000"/>
                    </a:schemeClr>
                  </a:solidFill>
                  <a:latin typeface="Cambria" panose="02040503050406030204" pitchFamily="18" charset="0"/>
                  <a:ea typeface="Cambria" panose="02040503050406030204" pitchFamily="18" charset="0"/>
                </a:rPr>
                <a:t>work package</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e </a:t>
              </a:r>
              <a:r>
                <a:rPr lang="en-US" sz="2000" spc="-1" dirty="0" err="1">
                  <a:solidFill>
                    <a:schemeClr val="accent1">
                      <a:lumMod val="75000"/>
                    </a:schemeClr>
                  </a:solidFill>
                  <a:latin typeface="Cambria" panose="02040503050406030204" pitchFamily="18" charset="0"/>
                  <a:ea typeface="Cambria" panose="02040503050406030204" pitchFamily="18" charset="0"/>
                </a:rPr>
                <a:t>salv</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are</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quanto</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inserito</a:t>
              </a:r>
              <a:endParaRPr lang="en-US" sz="2000" b="0" strike="noStrike" spc="-1" dirty="0">
                <a:solidFill>
                  <a:schemeClr val="accent1">
                    <a:lumMod val="75000"/>
                  </a:schemeClr>
                </a:solidFill>
                <a:latin typeface="Cambria" panose="02040503050406030204" pitchFamily="18" charset="0"/>
                <a:ea typeface="Cambria" panose="02040503050406030204" pitchFamily="18" charset="0"/>
              </a:endParaRPr>
            </a:p>
          </p:txBody>
        </p:sp>
        <p:sp>
          <p:nvSpPr>
            <p:cNvPr id="233" name="CustomShape 3"/>
            <p:cNvSpPr/>
            <p:nvPr/>
          </p:nvSpPr>
          <p:spPr>
            <a:xfrm>
              <a:off x="550031" y="3254190"/>
              <a:ext cx="8135640" cy="1310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57200" indent="-456840" algn="just">
                <a:lnSpc>
                  <a:spcPct val="100000"/>
                </a:lnSpc>
                <a:spcBef>
                  <a:spcPts val="400"/>
                </a:spcBef>
                <a:buClr>
                  <a:srgbClr val="006EB6"/>
                </a:buClr>
                <a:buFont typeface="Wingdings" charset="2"/>
                <a:buChar char=""/>
              </a:pPr>
              <a:r>
                <a:rPr lang="en-US" sz="2000" b="1" strike="noStrike" spc="-1" dirty="0" err="1">
                  <a:solidFill>
                    <a:schemeClr val="accent1">
                      <a:lumMod val="75000"/>
                    </a:schemeClr>
                  </a:solidFill>
                  <a:latin typeface="Cambria" panose="02040503050406030204" pitchFamily="18" charset="0"/>
                  <a:ea typeface="Cambria" panose="02040503050406030204" pitchFamily="18" charset="0"/>
                </a:rPr>
                <a:t>Responsabile</a:t>
              </a:r>
              <a:r>
                <a:rPr lang="en-US" sz="2000" b="1" strike="noStrike" spc="-1" dirty="0">
                  <a:solidFill>
                    <a:schemeClr val="accent1">
                      <a:lumMod val="75000"/>
                    </a:schemeClr>
                  </a:solidFill>
                  <a:latin typeface="Cambria" panose="02040503050406030204" pitchFamily="18" charset="0"/>
                  <a:ea typeface="Cambria" panose="02040503050406030204" pitchFamily="18" charset="0"/>
                </a:rPr>
                <a:t> del </a:t>
              </a:r>
              <a:r>
                <a:rPr lang="en-US" sz="2000" b="1" strike="noStrike" spc="-1" dirty="0" err="1">
                  <a:solidFill>
                    <a:schemeClr val="accent1">
                      <a:lumMod val="75000"/>
                    </a:schemeClr>
                  </a:solidFill>
                  <a:latin typeface="Cambria" panose="02040503050406030204" pitchFamily="18" charset="0"/>
                  <a:ea typeface="Cambria" panose="02040503050406030204" pitchFamily="18" charset="0"/>
                </a:rPr>
                <a:t>progetto</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1" strike="noStrike" spc="-1" dirty="0" err="1">
                  <a:solidFill>
                    <a:schemeClr val="accent1">
                      <a:lumMod val="75000"/>
                    </a:schemeClr>
                  </a:solidFill>
                  <a:latin typeface="Cambria" panose="02040503050406030204" pitchFamily="18" charset="0"/>
                  <a:ea typeface="Cambria" panose="02040503050406030204" pitchFamily="18" charset="0"/>
                </a:rPr>
                <a:t>il</a:t>
              </a:r>
              <a:r>
                <a:rPr lang="en-US" sz="2000" b="1"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1" strike="noStrike" spc="-1" dirty="0" err="1">
                  <a:solidFill>
                    <a:schemeClr val="accent1">
                      <a:lumMod val="75000"/>
                    </a:schemeClr>
                  </a:solidFill>
                  <a:latin typeface="Cambria" panose="02040503050406030204" pitchFamily="18" charset="0"/>
                  <a:ea typeface="Cambria" panose="02040503050406030204" pitchFamily="18" charset="0"/>
                </a:rPr>
                <a:t>coordinatore</a:t>
              </a:r>
              <a:r>
                <a:rPr lang="en-US" sz="2000" b="1"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del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progetto</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potrà</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consultare</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il</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complesso</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delle</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ore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introdotte</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livello</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di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progetto</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da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ciascun</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partecipante</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e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approvare</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il</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consuntivo</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ai</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fini</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della</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rendicontazione</a:t>
              </a:r>
              <a:endParaRPr lang="en-US" sz="2000" b="0" strike="noStrike" spc="-1" dirty="0">
                <a:solidFill>
                  <a:schemeClr val="accent1">
                    <a:lumMod val="75000"/>
                  </a:schemeClr>
                </a:solidFill>
                <a:latin typeface="Cambria" panose="02040503050406030204" pitchFamily="18" charset="0"/>
                <a:ea typeface="Cambria" panose="02040503050406030204" pitchFamily="18" charset="0"/>
              </a:endParaRPr>
            </a:p>
          </p:txBody>
        </p:sp>
        <p:sp>
          <p:nvSpPr>
            <p:cNvPr id="234" name="CustomShape 4"/>
            <p:cNvSpPr/>
            <p:nvPr/>
          </p:nvSpPr>
          <p:spPr>
            <a:xfrm>
              <a:off x="570813" y="4658615"/>
              <a:ext cx="8135640" cy="1970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457200" indent="-456840" algn="just">
                <a:lnSpc>
                  <a:spcPct val="100000"/>
                </a:lnSpc>
                <a:spcBef>
                  <a:spcPts val="400"/>
                </a:spcBef>
                <a:buClr>
                  <a:srgbClr val="006EB6"/>
                </a:buClr>
                <a:buFont typeface="Wingdings" charset="2"/>
                <a:buChar char=""/>
              </a:pPr>
              <a:r>
                <a:rPr lang="en-US" sz="2000" b="1" strike="noStrike" spc="-1" dirty="0" err="1">
                  <a:solidFill>
                    <a:schemeClr val="accent1">
                      <a:lumMod val="75000"/>
                    </a:schemeClr>
                  </a:solidFill>
                  <a:latin typeface="Cambria" panose="02040503050406030204" pitchFamily="18" charset="0"/>
                  <a:ea typeface="Cambria" panose="02040503050406030204" pitchFamily="18" charset="0"/>
                </a:rPr>
                <a:t>Amministrativo</a:t>
              </a:r>
              <a:r>
                <a:rPr lang="en-US" sz="2000" b="1" strike="noStrike" spc="-1" dirty="0">
                  <a:solidFill>
                    <a:schemeClr val="accent1">
                      <a:lumMod val="75000"/>
                    </a:schemeClr>
                  </a:solidFill>
                  <a:latin typeface="Cambria" panose="02040503050406030204" pitchFamily="18" charset="0"/>
                  <a:ea typeface="Cambria" panose="02040503050406030204" pitchFamily="18" charset="0"/>
                </a:rPr>
                <a:t> U-</a:t>
              </a:r>
              <a:r>
                <a:rPr lang="en-US" sz="2000" b="1" strike="noStrike" spc="-1" dirty="0" err="1">
                  <a:solidFill>
                    <a:schemeClr val="accent1">
                      <a:lumMod val="75000"/>
                    </a:schemeClr>
                  </a:solidFill>
                  <a:latin typeface="Cambria" panose="02040503050406030204" pitchFamily="18" charset="0"/>
                  <a:ea typeface="Cambria" panose="02040503050406030204" pitchFamily="18" charset="0"/>
                </a:rPr>
                <a:t>Gov</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1" strike="noStrike" spc="-1" dirty="0" err="1">
                  <a:solidFill>
                    <a:schemeClr val="accent1">
                      <a:lumMod val="75000"/>
                    </a:schemeClr>
                  </a:solidFill>
                  <a:latin typeface="Cambria" panose="02040503050406030204" pitchFamily="18" charset="0"/>
                  <a:ea typeface="Cambria" panose="02040503050406030204" pitchFamily="18" charset="0"/>
                </a:rPr>
                <a:t>gestisce</a:t>
              </a:r>
              <a:r>
                <a:rPr lang="en-US" sz="2000" b="1"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1" strike="noStrike" spc="-1" dirty="0" err="1">
                  <a:solidFill>
                    <a:schemeClr val="accent1">
                      <a:lumMod val="75000"/>
                    </a:schemeClr>
                  </a:solidFill>
                  <a:latin typeface="Cambria" panose="02040503050406030204" pitchFamily="18" charset="0"/>
                  <a:ea typeface="Cambria" panose="02040503050406030204" pitchFamily="18" charset="0"/>
                </a:rPr>
                <a:t>l’anagrafica</a:t>
              </a:r>
              <a:r>
                <a:rPr lang="en-US" sz="2000" b="1"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di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più</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progetti</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contemporaneamente</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in U-</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Gov</a:t>
              </a:r>
              <a:r>
                <a:rPr lang="en-US" sz="2000" spc="-1" dirty="0">
                  <a:solidFill>
                    <a:schemeClr val="accent1">
                      <a:lumMod val="75000"/>
                    </a:schemeClr>
                  </a:solidFill>
                  <a:latin typeface="Cambria" panose="02040503050406030204" pitchFamily="18" charset="0"/>
                  <a:ea typeface="Cambria" panose="02040503050406030204" pitchFamily="18" charset="0"/>
                </a:rPr>
                <a:t>;</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può</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definire</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vincoli</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su</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indicazione</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dei</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responsabili</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di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progetto</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e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operare</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alcune</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configurazioni</a:t>
              </a:r>
              <a:r>
                <a:rPr lang="en-US" sz="2000" spc="-1" dirty="0">
                  <a:solidFill>
                    <a:schemeClr val="accent1">
                      <a:lumMod val="75000"/>
                    </a:schemeClr>
                  </a:solidFill>
                  <a:latin typeface="Cambria" panose="02040503050406030204" pitchFamily="18" charset="0"/>
                  <a:ea typeface="Cambria" panose="02040503050406030204" pitchFamily="18" charset="0"/>
                </a:rPr>
                <a:t>;</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gestisce</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l’anagrafica</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del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progetto</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e ne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verifica</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l’andamento</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b="0" strike="noStrike" spc="-1" dirty="0" err="1">
                  <a:solidFill>
                    <a:schemeClr val="accent1">
                      <a:lumMod val="75000"/>
                    </a:schemeClr>
                  </a:solidFill>
                  <a:latin typeface="Cambria" panose="02040503050406030204" pitchFamily="18" charset="0"/>
                  <a:ea typeface="Cambria" panose="02040503050406030204" pitchFamily="18" charset="0"/>
                </a:rPr>
                <a:t>es</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 </a:t>
              </a:r>
              <a:r>
                <a:rPr lang="en-US" sz="2000" spc="-1" dirty="0">
                  <a:solidFill>
                    <a:schemeClr val="accent1">
                      <a:lumMod val="75000"/>
                    </a:schemeClr>
                  </a:solidFill>
                  <a:latin typeface="Cambria" panose="02040503050406030204" pitchFamily="18" charset="0"/>
                  <a:ea typeface="Cambria" panose="02040503050406030204" pitchFamily="18" charset="0"/>
                </a:rPr>
                <a:t>resp. </a:t>
              </a:r>
              <a:r>
                <a:rPr lang="en-US" sz="2000" spc="-1" dirty="0" err="1">
                  <a:solidFill>
                    <a:schemeClr val="accent1">
                      <a:lumMod val="75000"/>
                    </a:schemeClr>
                  </a:solidFill>
                  <a:latin typeface="Cambria" panose="02040503050406030204" pitchFamily="18" charset="0"/>
                  <a:ea typeface="Cambria" panose="02040503050406030204" pitchFamily="18" charset="0"/>
                </a:rPr>
                <a:t>processi</a:t>
              </a:r>
              <a:r>
                <a:rPr lang="en-US" sz="2000" spc="-1" dirty="0">
                  <a:solidFill>
                    <a:schemeClr val="accent1">
                      <a:lumMod val="75000"/>
                    </a:schemeClr>
                  </a:solidFill>
                  <a:latin typeface="Cambria" panose="02040503050406030204" pitchFamily="18" charset="0"/>
                  <a:ea typeface="Cambria" panose="02040503050406030204" pitchFamily="18" charset="0"/>
                </a:rPr>
                <a:t> </a:t>
              </a:r>
              <a:r>
                <a:rPr lang="en-US" sz="2000" spc="-1" dirty="0" err="1">
                  <a:solidFill>
                    <a:schemeClr val="accent1">
                      <a:lumMod val="75000"/>
                    </a:schemeClr>
                  </a:solidFill>
                  <a:latin typeface="Cambria" panose="02040503050406030204" pitchFamily="18" charset="0"/>
                  <a:ea typeface="Cambria" panose="02040503050406030204" pitchFamily="18" charset="0"/>
                </a:rPr>
                <a:t>contabili</a:t>
              </a:r>
              <a:r>
                <a:rPr lang="en-US" sz="2000" spc="-1" dirty="0">
                  <a:solidFill>
                    <a:schemeClr val="accent1">
                      <a:lumMod val="75000"/>
                    </a:schemeClr>
                  </a:solidFill>
                  <a:latin typeface="Cambria" panose="02040503050406030204" pitchFamily="18" charset="0"/>
                  <a:ea typeface="Cambria" panose="02040503050406030204" pitchFamily="18" charset="0"/>
                </a:rPr>
                <a:t>; resp. </a:t>
              </a:r>
              <a:r>
                <a:rPr lang="en-US" sz="2000" spc="-1" dirty="0" err="1">
                  <a:solidFill>
                    <a:schemeClr val="accent1">
                      <a:lumMod val="75000"/>
                    </a:schemeClr>
                  </a:solidFill>
                  <a:latin typeface="Cambria" panose="02040503050406030204" pitchFamily="18" charset="0"/>
                  <a:ea typeface="Cambria" panose="02040503050406030204" pitchFamily="18" charset="0"/>
                </a:rPr>
                <a:t>progetti</a:t>
              </a:r>
              <a:r>
                <a:rPr lang="en-US" sz="2000" spc="-1" dirty="0">
                  <a:solidFill>
                    <a:schemeClr val="accent1">
                      <a:lumMod val="75000"/>
                    </a:schemeClr>
                  </a:solidFill>
                  <a:latin typeface="Cambria" panose="02040503050406030204" pitchFamily="18" charset="0"/>
                  <a:ea typeface="Cambria" panose="02040503050406030204" pitchFamily="18" charset="0"/>
                </a:rPr>
                <a:t> di </a:t>
              </a:r>
              <a:r>
                <a:rPr lang="en-US" sz="2000" spc="-1" dirty="0" err="1">
                  <a:solidFill>
                    <a:schemeClr val="accent1">
                      <a:lumMod val="75000"/>
                    </a:schemeClr>
                  </a:solidFill>
                  <a:latin typeface="Cambria" panose="02040503050406030204" pitchFamily="18" charset="0"/>
                  <a:ea typeface="Cambria" panose="02040503050406030204" pitchFamily="18" charset="0"/>
                </a:rPr>
                <a:t>ricerca</a:t>
              </a:r>
              <a:r>
                <a:rPr lang="en-US" sz="2000" b="0" strike="noStrike" spc="-1" dirty="0">
                  <a:solidFill>
                    <a:schemeClr val="accent1">
                      <a:lumMod val="75000"/>
                    </a:schemeClr>
                  </a:solidFill>
                  <a:latin typeface="Cambria" panose="02040503050406030204" pitchFamily="18" charset="0"/>
                  <a:ea typeface="Cambria" panose="02040503050406030204" pitchFamily="18" charset="0"/>
                </a:rPr>
                <a:t>)</a:t>
              </a:r>
            </a:p>
            <a:p>
              <a:pPr algn="just">
                <a:lnSpc>
                  <a:spcPct val="100000"/>
                </a:lnSpc>
                <a:spcBef>
                  <a:spcPts val="400"/>
                </a:spcBef>
              </a:pPr>
              <a:endParaRPr lang="en-US" sz="2000" b="0" strike="noStrike" spc="-1" dirty="0">
                <a:solidFill>
                  <a:schemeClr val="accent1">
                    <a:lumMod val="75000"/>
                  </a:schemeClr>
                </a:solidFill>
                <a:latin typeface="Cambria" panose="02040503050406030204" pitchFamily="18" charset="0"/>
                <a:ea typeface="Cambria" panose="02040503050406030204" pitchFamily="18" charset="0"/>
              </a:endParaRPr>
            </a:p>
          </p:txBody>
        </p:sp>
      </p:grpSp>
      <p:sp>
        <p:nvSpPr>
          <p:cNvPr id="6" name="CasellaDiTesto 5"/>
          <p:cNvSpPr txBox="1"/>
          <p:nvPr/>
        </p:nvSpPr>
        <p:spPr>
          <a:xfrm>
            <a:off x="7894182" y="1325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7" name="Immagine 6" descr="Schermata 2020-12-08 alle 12.50.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08" y="13252"/>
            <a:ext cx="1221313" cy="1110285"/>
          </a:xfrm>
          <a:prstGeom prst="rect">
            <a:avLst/>
          </a:prstGeom>
        </p:spPr>
      </p:pic>
      <p:pic>
        <p:nvPicPr>
          <p:cNvPr id="8" name="Immagine 6"/>
          <p:cNvPicPr/>
          <p:nvPr/>
        </p:nvPicPr>
        <p:blipFill>
          <a:blip r:embed="rId4"/>
          <a:stretch/>
        </p:blipFill>
        <p:spPr>
          <a:xfrm>
            <a:off x="7031608" y="62568"/>
            <a:ext cx="1044429" cy="950760"/>
          </a:xfrm>
          <a:prstGeom prst="rect">
            <a:avLst/>
          </a:prstGeom>
          <a:ln>
            <a:noFill/>
          </a:ln>
        </p:spPr>
      </p:pic>
      <p:pic>
        <p:nvPicPr>
          <p:cNvPr id="9" name="Picture 27"/>
          <p:cNvPicPr/>
          <p:nvPr/>
        </p:nvPicPr>
        <p:blipFill>
          <a:blip r:embed="rId5"/>
          <a:stretch/>
        </p:blipFill>
        <p:spPr>
          <a:xfrm>
            <a:off x="1274321" y="213541"/>
            <a:ext cx="985700" cy="909996"/>
          </a:xfrm>
          <a:prstGeom prst="rect">
            <a:avLst/>
          </a:prstGeom>
          <a:ln w="9360">
            <a:noFill/>
          </a:ln>
        </p:spPr>
      </p:pic>
      <p:sp>
        <p:nvSpPr>
          <p:cNvPr id="10" name="TextShape 3"/>
          <p:cNvSpPr txBox="1"/>
          <p:nvPr/>
        </p:nvSpPr>
        <p:spPr>
          <a:xfrm>
            <a:off x="1607612" y="402653"/>
            <a:ext cx="5616538" cy="836280"/>
          </a:xfrm>
          <a:prstGeom prst="rect">
            <a:avLst/>
          </a:prstGeom>
          <a:noFill/>
          <a:ln>
            <a:noFill/>
          </a:ln>
        </p:spPr>
        <p:txBody>
          <a:bodyPr anchor="ctr"/>
          <a:lstStyle/>
          <a:p>
            <a:pPr algn="ctr">
              <a:lnSpc>
                <a:spcPct val="100000"/>
              </a:lnSpc>
            </a:pPr>
            <a:r>
              <a:rPr lang="it-IT" sz="2800" u="sng" spc="-1" dirty="0">
                <a:solidFill>
                  <a:schemeClr val="tx2">
                    <a:lumMod val="75000"/>
                  </a:schemeClr>
                </a:solidFill>
                <a:latin typeface="Athelas Regular"/>
                <a:cs typeface="Athelas Regular"/>
              </a:rPr>
              <a:t>Il ruolo dei profili </a:t>
            </a:r>
          </a:p>
          <a:p>
            <a:pPr algn="ctr">
              <a:lnSpc>
                <a:spcPct val="100000"/>
              </a:lnSpc>
            </a:pPr>
            <a:r>
              <a:rPr lang="it-IT" sz="2800" u="sng" spc="-1" dirty="0">
                <a:solidFill>
                  <a:schemeClr val="tx2">
                    <a:lumMod val="75000"/>
                  </a:schemeClr>
                </a:solidFill>
                <a:latin typeface="Athelas Regular"/>
                <a:cs typeface="Athelas Regular"/>
              </a:rPr>
              <a:t>«utente </a:t>
            </a:r>
            <a:r>
              <a:rPr lang="it-IT" sz="2800" u="sng" spc="-1" dirty="0" err="1">
                <a:solidFill>
                  <a:schemeClr val="tx2">
                    <a:lumMod val="75000"/>
                  </a:schemeClr>
                </a:solidFill>
                <a:latin typeface="Athelas Regular"/>
                <a:cs typeface="Athelas Regular"/>
              </a:rPr>
              <a:t>timesheet</a:t>
            </a:r>
            <a:r>
              <a:rPr lang="it-IT" sz="2800" u="sng" spc="-1" dirty="0">
                <a:solidFill>
                  <a:schemeClr val="tx2">
                    <a:lumMod val="75000"/>
                  </a:schemeClr>
                </a:solidFill>
                <a:latin typeface="Athelas Regular"/>
                <a:cs typeface="Athelas Regular"/>
              </a:rPr>
              <a:t>»</a:t>
            </a:r>
            <a:endParaRPr lang="it-IT" sz="2800" b="0" u="sng" strike="noStrike" spc="-1" dirty="0">
              <a:solidFill>
                <a:schemeClr val="tx2">
                  <a:lumMod val="75000"/>
                </a:schemeClr>
              </a:solidFill>
              <a:latin typeface="Athelas Regular"/>
              <a:cs typeface="Athelas Regular"/>
            </a:endParaRPr>
          </a:p>
        </p:txBody>
      </p:sp>
      <p:sp>
        <p:nvSpPr>
          <p:cNvPr id="2" name="Segnaposto numero diapositiva 1"/>
          <p:cNvSpPr>
            <a:spLocks noGrp="1"/>
          </p:cNvSpPr>
          <p:nvPr>
            <p:ph type="sldNum" sz="quarter" idx="12"/>
          </p:nvPr>
        </p:nvSpPr>
        <p:spPr/>
        <p:txBody>
          <a:bodyPr/>
          <a:lstStyle/>
          <a:p>
            <a:fld id="{589818BB-026E-B045-9149-3EE600410FF9}" type="slidenum">
              <a:rPr lang="it-IT" smtClean="0"/>
              <a:t>5</a:t>
            </a:fld>
            <a:endParaRPr lang="it-IT"/>
          </a:p>
        </p:txBody>
      </p:sp>
    </p:spTree>
    <p:extLst>
      <p:ext uri="{BB962C8B-B14F-4D97-AF65-F5344CB8AC3E}">
        <p14:creationId xmlns:p14="http://schemas.microsoft.com/office/powerpoint/2010/main" val="409898318"/>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cxnSp>
        <p:nvCxnSpPr>
          <p:cNvPr id="135" name="Google Shape;135;p18"/>
          <p:cNvCxnSpPr/>
          <p:nvPr/>
        </p:nvCxnSpPr>
        <p:spPr>
          <a:xfrm flipH="1">
            <a:off x="5877421" y="1164284"/>
            <a:ext cx="20522" cy="5233109"/>
          </a:xfrm>
          <a:prstGeom prst="straightConnector1">
            <a:avLst/>
          </a:prstGeom>
          <a:noFill/>
          <a:ln w="9525" cap="flat" cmpd="sng">
            <a:solidFill>
              <a:srgbClr val="F5913F"/>
            </a:solidFill>
            <a:prstDash val="solid"/>
            <a:round/>
            <a:headEnd type="none" w="sm" len="sm"/>
            <a:tailEnd type="none" w="sm" len="sm"/>
          </a:ln>
        </p:spPr>
      </p:cxnSp>
      <p:sp>
        <p:nvSpPr>
          <p:cNvPr id="141" name="Google Shape;141;p18"/>
          <p:cNvSpPr/>
          <p:nvPr/>
        </p:nvSpPr>
        <p:spPr>
          <a:xfrm>
            <a:off x="1539745" y="2140086"/>
            <a:ext cx="1518375" cy="472678"/>
          </a:xfrm>
          <a:prstGeom prst="roundRect">
            <a:avLst>
              <a:gd name="adj" fmla="val 16667"/>
            </a:avLst>
          </a:prstGeom>
          <a:solidFill>
            <a:schemeClr val="bg1">
              <a:lumMod val="65000"/>
            </a:schemeClr>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b="0" i="0" u="none" strike="noStrike" cap="none" dirty="0">
                <a:solidFill>
                  <a:schemeClr val="lt1"/>
                </a:solidFill>
                <a:latin typeface="Dosis" panose="020B0604020202020204" charset="0"/>
                <a:sym typeface="Arial"/>
              </a:rPr>
              <a:t>Inserito</a:t>
            </a:r>
            <a:endParaRPr sz="1800" b="0" i="0" u="none" strike="noStrike" cap="none" dirty="0">
              <a:solidFill>
                <a:schemeClr val="lt1"/>
              </a:solidFill>
              <a:latin typeface="Dosis" panose="020B0604020202020204" charset="0"/>
              <a:sym typeface="Arial"/>
            </a:endParaRPr>
          </a:p>
        </p:txBody>
      </p:sp>
      <p:sp>
        <p:nvSpPr>
          <p:cNvPr id="143" name="Google Shape;143;p18"/>
          <p:cNvSpPr/>
          <p:nvPr/>
        </p:nvSpPr>
        <p:spPr>
          <a:xfrm>
            <a:off x="3634616" y="2899031"/>
            <a:ext cx="2004299" cy="565377"/>
          </a:xfrm>
          <a:prstGeom prst="roundRect">
            <a:avLst>
              <a:gd name="adj" fmla="val 16667"/>
            </a:avLst>
          </a:prstGeom>
          <a:solidFill>
            <a:srgbClr val="00B0F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1800" b="0" i="0" u="none" strike="noStrike" cap="none" dirty="0">
                <a:solidFill>
                  <a:schemeClr val="lt1"/>
                </a:solidFill>
                <a:latin typeface="Dosis" panose="020B0604020202020204" charset="0"/>
                <a:sym typeface="Arial"/>
              </a:rPr>
              <a:t>Inviato</a:t>
            </a:r>
            <a:endParaRPr sz="1800" b="0" i="0" u="none" strike="noStrike" cap="none" dirty="0">
              <a:solidFill>
                <a:schemeClr val="lt1"/>
              </a:solidFill>
              <a:latin typeface="Dosis" panose="020B0604020202020204" charset="0"/>
              <a:sym typeface="Arial"/>
            </a:endParaRPr>
          </a:p>
        </p:txBody>
      </p:sp>
      <p:sp>
        <p:nvSpPr>
          <p:cNvPr id="144" name="Google Shape;144;p18"/>
          <p:cNvSpPr/>
          <p:nvPr/>
        </p:nvSpPr>
        <p:spPr>
          <a:xfrm>
            <a:off x="1456692" y="4345080"/>
            <a:ext cx="1778022" cy="511242"/>
          </a:xfrm>
          <a:prstGeom prst="roundRect">
            <a:avLst>
              <a:gd name="adj" fmla="val 16667"/>
            </a:avLst>
          </a:prstGeom>
          <a:solidFill>
            <a:srgbClr val="FFC00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1800" b="0" i="0" u="none" strike="noStrike" cap="none" dirty="0">
                <a:solidFill>
                  <a:schemeClr val="lt1"/>
                </a:solidFill>
                <a:latin typeface="Dosis" panose="020B0604020202020204" charset="0"/>
                <a:sym typeface="Arial"/>
              </a:rPr>
              <a:t>Riaperto</a:t>
            </a:r>
            <a:endParaRPr sz="1800" b="0" i="0" u="none" strike="noStrike" cap="none" dirty="0">
              <a:solidFill>
                <a:schemeClr val="lt1"/>
              </a:solidFill>
              <a:latin typeface="Dosis" panose="020B0604020202020204" charset="0"/>
              <a:sym typeface="Arial"/>
            </a:endParaRPr>
          </a:p>
        </p:txBody>
      </p:sp>
      <p:cxnSp>
        <p:nvCxnSpPr>
          <p:cNvPr id="145" name="Google Shape;145;p18"/>
          <p:cNvCxnSpPr>
            <a:stCxn id="141" idx="2"/>
            <a:endCxn id="143" idx="0"/>
          </p:cNvCxnSpPr>
          <p:nvPr/>
        </p:nvCxnSpPr>
        <p:spPr>
          <a:xfrm rot="16200000" flipH="1">
            <a:off x="3314199" y="1597497"/>
            <a:ext cx="266987" cy="2297519"/>
          </a:xfrm>
          <a:prstGeom prst="bentConnector3">
            <a:avLst>
              <a:gd name="adj1" fmla="val 50000"/>
            </a:avLst>
          </a:prstGeom>
          <a:noFill/>
          <a:ln w="9525" cap="flat" cmpd="sng">
            <a:solidFill>
              <a:srgbClr val="4A7DBA"/>
            </a:solidFill>
            <a:prstDash val="solid"/>
            <a:round/>
            <a:headEnd type="none" w="sm" len="sm"/>
            <a:tailEnd type="triangle" w="med" len="med"/>
          </a:ln>
        </p:spPr>
      </p:cxnSp>
      <p:sp>
        <p:nvSpPr>
          <p:cNvPr id="147" name="Google Shape;147;p18"/>
          <p:cNvSpPr/>
          <p:nvPr/>
        </p:nvSpPr>
        <p:spPr>
          <a:xfrm>
            <a:off x="952636" y="2143102"/>
            <a:ext cx="504056" cy="467817"/>
          </a:xfrm>
          <a:prstGeom prst="ellipse">
            <a:avLst/>
          </a:prstGeom>
          <a:solidFill>
            <a:srgbClr val="00206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b="0" i="0" u="none" strike="noStrike" cap="none" dirty="0">
                <a:solidFill>
                  <a:schemeClr val="lt1"/>
                </a:solidFill>
                <a:latin typeface="Arial"/>
                <a:ea typeface="Arial"/>
                <a:cs typeface="Arial"/>
                <a:sym typeface="Arial"/>
              </a:rPr>
              <a:t>A</a:t>
            </a:r>
            <a:endParaRPr sz="1800" b="0" i="0" u="none" strike="noStrike" cap="none" dirty="0">
              <a:solidFill>
                <a:schemeClr val="lt1"/>
              </a:solidFill>
              <a:latin typeface="Arial"/>
              <a:ea typeface="Arial"/>
              <a:cs typeface="Arial"/>
              <a:sym typeface="Arial"/>
            </a:endParaRPr>
          </a:p>
        </p:txBody>
      </p:sp>
      <p:sp>
        <p:nvSpPr>
          <p:cNvPr id="148" name="Google Shape;148;p18"/>
          <p:cNvSpPr/>
          <p:nvPr/>
        </p:nvSpPr>
        <p:spPr>
          <a:xfrm>
            <a:off x="3090127" y="2901461"/>
            <a:ext cx="504056" cy="467817"/>
          </a:xfrm>
          <a:prstGeom prst="ellipse">
            <a:avLst/>
          </a:prstGeom>
          <a:solidFill>
            <a:srgbClr val="00206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b="0" i="0" u="none" strike="noStrike" cap="none" dirty="0">
                <a:solidFill>
                  <a:schemeClr val="lt1"/>
                </a:solidFill>
                <a:latin typeface="Arial"/>
                <a:ea typeface="Arial"/>
                <a:cs typeface="Arial"/>
                <a:sym typeface="Arial"/>
              </a:rPr>
              <a:t>B</a:t>
            </a:r>
            <a:endParaRPr sz="1800" b="0" i="0" u="none" strike="noStrike" cap="none" dirty="0">
              <a:solidFill>
                <a:schemeClr val="lt1"/>
              </a:solidFill>
              <a:latin typeface="Arial"/>
              <a:ea typeface="Arial"/>
              <a:cs typeface="Arial"/>
              <a:sym typeface="Arial"/>
            </a:endParaRPr>
          </a:p>
        </p:txBody>
      </p:sp>
      <p:sp>
        <p:nvSpPr>
          <p:cNvPr id="149" name="Google Shape;149;p18"/>
          <p:cNvSpPr/>
          <p:nvPr/>
        </p:nvSpPr>
        <p:spPr>
          <a:xfrm>
            <a:off x="850116" y="4345080"/>
            <a:ext cx="507846" cy="537311"/>
          </a:xfrm>
          <a:prstGeom prst="ellipse">
            <a:avLst/>
          </a:prstGeom>
          <a:solidFill>
            <a:srgbClr val="00206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dirty="0">
                <a:solidFill>
                  <a:schemeClr val="lt1"/>
                </a:solidFill>
                <a:sym typeface="Arial"/>
              </a:rPr>
              <a:t>D</a:t>
            </a:r>
            <a:endParaRPr sz="1800" b="0" i="0" u="none" strike="noStrike" cap="none" dirty="0">
              <a:solidFill>
                <a:schemeClr val="lt1"/>
              </a:solidFill>
              <a:latin typeface="Arial"/>
              <a:ea typeface="Arial"/>
              <a:cs typeface="Arial"/>
              <a:sym typeface="Arial"/>
            </a:endParaRPr>
          </a:p>
        </p:txBody>
      </p:sp>
      <p:sp>
        <p:nvSpPr>
          <p:cNvPr id="150" name="Google Shape;150;p18"/>
          <p:cNvSpPr/>
          <p:nvPr/>
        </p:nvSpPr>
        <p:spPr>
          <a:xfrm>
            <a:off x="3213996" y="4748301"/>
            <a:ext cx="515312" cy="467817"/>
          </a:xfrm>
          <a:prstGeom prst="ellipse">
            <a:avLst/>
          </a:prstGeom>
          <a:solidFill>
            <a:srgbClr val="00206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dirty="0">
                <a:solidFill>
                  <a:schemeClr val="lt1"/>
                </a:solidFill>
                <a:latin typeface="Arial"/>
                <a:ea typeface="Arial"/>
                <a:cs typeface="Arial"/>
                <a:sym typeface="Arial"/>
              </a:rPr>
              <a:t>C</a:t>
            </a:r>
            <a:endParaRPr sz="1800" b="0" i="0" u="none" strike="noStrike" cap="none" dirty="0">
              <a:solidFill>
                <a:schemeClr val="lt1"/>
              </a:solidFill>
              <a:latin typeface="Arial"/>
              <a:ea typeface="Arial"/>
              <a:cs typeface="Arial"/>
              <a:sym typeface="Arial"/>
            </a:endParaRPr>
          </a:p>
        </p:txBody>
      </p:sp>
      <p:cxnSp>
        <p:nvCxnSpPr>
          <p:cNvPr id="152" name="Google Shape;152;p18"/>
          <p:cNvCxnSpPr>
            <a:endCxn id="148" idx="2"/>
          </p:cNvCxnSpPr>
          <p:nvPr/>
        </p:nvCxnSpPr>
        <p:spPr>
          <a:xfrm rot="5400000" flipH="1" flipV="1">
            <a:off x="1965702" y="3220654"/>
            <a:ext cx="1209709" cy="1039142"/>
          </a:xfrm>
          <a:prstGeom prst="bentConnector2">
            <a:avLst/>
          </a:prstGeom>
          <a:noFill/>
          <a:ln w="9525" cap="flat" cmpd="sng">
            <a:solidFill>
              <a:srgbClr val="4A7DBA"/>
            </a:solidFill>
            <a:prstDash val="solid"/>
            <a:round/>
            <a:headEnd type="none" w="sm" len="sm"/>
            <a:tailEnd type="triangle" w="med" len="med"/>
          </a:ln>
        </p:spPr>
      </p:cxnSp>
      <p:sp>
        <p:nvSpPr>
          <p:cNvPr id="158" name="Google Shape;158;p18"/>
          <p:cNvSpPr txBox="1"/>
          <p:nvPr/>
        </p:nvSpPr>
        <p:spPr>
          <a:xfrm>
            <a:off x="1876545" y="1164284"/>
            <a:ext cx="1213582" cy="360511"/>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None/>
            </a:pPr>
            <a:r>
              <a:rPr lang="it-IT" sz="1600" b="1" i="0" u="none" strike="noStrike" cap="none" dirty="0">
                <a:solidFill>
                  <a:srgbClr val="7F7F7F"/>
                </a:solidFill>
                <a:latin typeface="Dosis" panose="020B0604020202020204" charset="0"/>
                <a:sym typeface="Arial"/>
              </a:rPr>
              <a:t>Utente</a:t>
            </a:r>
            <a:endParaRPr sz="1600" b="1" i="0" u="none" strike="noStrike" cap="none" dirty="0">
              <a:solidFill>
                <a:srgbClr val="7F7F7F"/>
              </a:solidFill>
              <a:latin typeface="Dosis" panose="020B0604020202020204" charset="0"/>
              <a:sym typeface="Arial"/>
            </a:endParaRPr>
          </a:p>
        </p:txBody>
      </p:sp>
      <p:sp>
        <p:nvSpPr>
          <p:cNvPr id="159" name="Google Shape;159;p18"/>
          <p:cNvSpPr txBox="1"/>
          <p:nvPr/>
        </p:nvSpPr>
        <p:spPr>
          <a:xfrm>
            <a:off x="3705348" y="1102090"/>
            <a:ext cx="2453185" cy="640839"/>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None/>
            </a:pPr>
            <a:r>
              <a:rPr lang="it-IT" sz="1600" b="1" dirty="0">
                <a:solidFill>
                  <a:srgbClr val="7F7F7F"/>
                </a:solidFill>
                <a:latin typeface="Dosis" panose="020B0604020202020204" charset="0"/>
                <a:sym typeface="Arial"/>
              </a:rPr>
              <a:t>Responsabile</a:t>
            </a:r>
            <a:r>
              <a:rPr lang="it-IT" sz="1600" b="1" i="0" u="none" strike="noStrike" cap="none" dirty="0">
                <a:solidFill>
                  <a:srgbClr val="7F7F7F"/>
                </a:solidFill>
                <a:latin typeface="Dosis" panose="020B0604020202020204" charset="0"/>
                <a:sym typeface="Arial"/>
              </a:rPr>
              <a:t> Scientifico  </a:t>
            </a:r>
          </a:p>
        </p:txBody>
      </p:sp>
      <p:cxnSp>
        <p:nvCxnSpPr>
          <p:cNvPr id="40" name="Google Shape;145;p18"/>
          <p:cNvCxnSpPr>
            <a:stCxn id="143" idx="2"/>
          </p:cNvCxnSpPr>
          <p:nvPr/>
        </p:nvCxnSpPr>
        <p:spPr>
          <a:xfrm rot="5400000">
            <a:off x="3920652" y="4140208"/>
            <a:ext cx="1391914" cy="40314"/>
          </a:xfrm>
          <a:prstGeom prst="bentConnector3">
            <a:avLst>
              <a:gd name="adj1" fmla="val -534"/>
            </a:avLst>
          </a:prstGeom>
          <a:noFill/>
          <a:ln w="9525" cap="flat" cmpd="sng">
            <a:solidFill>
              <a:srgbClr val="4A7DBA"/>
            </a:solidFill>
            <a:prstDash val="solid"/>
            <a:round/>
            <a:headEnd type="none" w="sm" len="sm"/>
            <a:tailEnd type="triangle" w="med" len="med"/>
          </a:ln>
        </p:spPr>
      </p:cxnSp>
      <p:sp>
        <p:nvSpPr>
          <p:cNvPr id="17" name="Rettangolo 16"/>
          <p:cNvSpPr/>
          <p:nvPr/>
        </p:nvSpPr>
        <p:spPr>
          <a:xfrm>
            <a:off x="5990100" y="3090816"/>
            <a:ext cx="3153900" cy="1200329"/>
          </a:xfrm>
          <a:prstGeom prst="rect">
            <a:avLst/>
          </a:prstGeom>
        </p:spPr>
        <p:txBody>
          <a:bodyPr wrap="square">
            <a:spAutoFit/>
          </a:bodyPr>
          <a:lstStyle/>
          <a:p>
            <a:pPr marL="360">
              <a:spcBef>
                <a:spcPts val="641"/>
              </a:spcBef>
            </a:pPr>
            <a:r>
              <a:rPr lang="it-IT" spc="-1" dirty="0">
                <a:latin typeface="Dosis" panose="020B0604020202020204" charset="0"/>
              </a:rPr>
              <a:t>Il sistema invia email ad ogni passaggio di stato notificando gli attori interessati</a:t>
            </a:r>
          </a:p>
        </p:txBody>
      </p:sp>
      <p:sp>
        <p:nvSpPr>
          <p:cNvPr id="49" name="Google Shape;144;p18"/>
          <p:cNvSpPr/>
          <p:nvPr/>
        </p:nvSpPr>
        <p:spPr>
          <a:xfrm>
            <a:off x="3774069" y="4882391"/>
            <a:ext cx="1778022" cy="511242"/>
          </a:xfrm>
          <a:prstGeom prst="roundRect">
            <a:avLst>
              <a:gd name="adj" fmla="val 16667"/>
            </a:avLst>
          </a:prstGeom>
          <a:solidFill>
            <a:srgbClr val="00B05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1800" b="0" i="0" u="none" strike="noStrike" cap="none" dirty="0">
                <a:solidFill>
                  <a:schemeClr val="lt1"/>
                </a:solidFill>
                <a:latin typeface="Dosis" panose="020B0604020202020204" charset="0"/>
                <a:sym typeface="Arial"/>
              </a:rPr>
              <a:t>Approvato</a:t>
            </a:r>
            <a:endParaRPr sz="1800" b="0" i="0" u="none" strike="noStrike" cap="none" dirty="0">
              <a:solidFill>
                <a:schemeClr val="lt1"/>
              </a:solidFill>
              <a:latin typeface="Dosis" panose="020B0604020202020204" charset="0"/>
              <a:sym typeface="Arial"/>
            </a:endParaRPr>
          </a:p>
        </p:txBody>
      </p:sp>
      <p:sp>
        <p:nvSpPr>
          <p:cNvPr id="23" name="Google Shape;144;p18"/>
          <p:cNvSpPr/>
          <p:nvPr/>
        </p:nvSpPr>
        <p:spPr>
          <a:xfrm>
            <a:off x="3774069" y="5886151"/>
            <a:ext cx="1778022" cy="511242"/>
          </a:xfrm>
          <a:prstGeom prst="roundRect">
            <a:avLst>
              <a:gd name="adj" fmla="val 16667"/>
            </a:avLst>
          </a:prstGeom>
          <a:solidFill>
            <a:schemeClr val="accent6">
              <a:lumMod val="75000"/>
            </a:schemeClr>
          </a:solidFill>
          <a:ln w="25400" cap="flat" cmpd="sng">
            <a:solidFill>
              <a:srgbClr val="395E89"/>
            </a:solidFill>
            <a:prstDash val="dash"/>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1800" b="0" i="0" u="none" strike="noStrike" cap="none" dirty="0">
                <a:solidFill>
                  <a:schemeClr val="lt1"/>
                </a:solidFill>
                <a:latin typeface="Dosis" panose="020B0604020202020204" charset="0"/>
                <a:sym typeface="Arial"/>
              </a:rPr>
              <a:t>Rendicontato</a:t>
            </a:r>
            <a:endParaRPr sz="1800" b="0" i="0" u="none" strike="noStrike" cap="none" dirty="0">
              <a:solidFill>
                <a:schemeClr val="lt1"/>
              </a:solidFill>
              <a:latin typeface="Dosis" panose="020B0604020202020204" charset="0"/>
              <a:sym typeface="Arial"/>
            </a:endParaRPr>
          </a:p>
        </p:txBody>
      </p:sp>
      <p:sp>
        <p:nvSpPr>
          <p:cNvPr id="24" name="Google Shape;150;p18"/>
          <p:cNvSpPr/>
          <p:nvPr/>
        </p:nvSpPr>
        <p:spPr>
          <a:xfrm>
            <a:off x="3190036" y="5800458"/>
            <a:ext cx="515312" cy="467817"/>
          </a:xfrm>
          <a:prstGeom prst="ellipse">
            <a:avLst/>
          </a:prstGeom>
          <a:solidFill>
            <a:srgbClr val="00206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it-IT" sz="1800" dirty="0">
                <a:solidFill>
                  <a:schemeClr val="lt1"/>
                </a:solidFill>
              </a:rPr>
              <a:t>E</a:t>
            </a:r>
            <a:endParaRPr sz="1800" b="0" i="0" u="none" strike="noStrike" cap="none" dirty="0">
              <a:solidFill>
                <a:schemeClr val="lt1"/>
              </a:solidFill>
              <a:latin typeface="Arial"/>
              <a:ea typeface="Arial"/>
              <a:cs typeface="Arial"/>
              <a:sym typeface="Arial"/>
            </a:endParaRPr>
          </a:p>
        </p:txBody>
      </p:sp>
      <p:cxnSp>
        <p:nvCxnSpPr>
          <p:cNvPr id="25" name="Google Shape;145;p18"/>
          <p:cNvCxnSpPr/>
          <p:nvPr/>
        </p:nvCxnSpPr>
        <p:spPr>
          <a:xfrm rot="5400000">
            <a:off x="4428061" y="5677446"/>
            <a:ext cx="408556" cy="8853"/>
          </a:xfrm>
          <a:prstGeom prst="bentConnector3">
            <a:avLst>
              <a:gd name="adj1" fmla="val -29625"/>
            </a:avLst>
          </a:prstGeom>
          <a:noFill/>
          <a:ln w="9525" cap="flat" cmpd="sng">
            <a:solidFill>
              <a:srgbClr val="4A7DBA"/>
            </a:solidFill>
            <a:prstDash val="solid"/>
            <a:round/>
            <a:headEnd type="none" w="sm" len="sm"/>
            <a:tailEnd type="triangle" w="med" len="med"/>
          </a:ln>
        </p:spPr>
      </p:cxnSp>
      <p:sp>
        <p:nvSpPr>
          <p:cNvPr id="33" name="CasellaDiTesto 32"/>
          <p:cNvSpPr txBox="1"/>
          <p:nvPr/>
        </p:nvSpPr>
        <p:spPr>
          <a:xfrm>
            <a:off x="7841174" y="-30736"/>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34" name="Immagine 33" descr="Schermata 2020-12-08 alle 12.50.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669"/>
            <a:ext cx="1221313" cy="1110285"/>
          </a:xfrm>
          <a:prstGeom prst="rect">
            <a:avLst/>
          </a:prstGeom>
        </p:spPr>
      </p:pic>
      <p:pic>
        <p:nvPicPr>
          <p:cNvPr id="35" name="Immagine 6"/>
          <p:cNvPicPr/>
          <p:nvPr/>
        </p:nvPicPr>
        <p:blipFill>
          <a:blip r:embed="rId4"/>
          <a:stretch/>
        </p:blipFill>
        <p:spPr>
          <a:xfrm>
            <a:off x="6978600" y="45084"/>
            <a:ext cx="1044429" cy="950760"/>
          </a:xfrm>
          <a:prstGeom prst="rect">
            <a:avLst/>
          </a:prstGeom>
          <a:ln>
            <a:noFill/>
          </a:ln>
        </p:spPr>
      </p:pic>
      <p:sp>
        <p:nvSpPr>
          <p:cNvPr id="37" name="TextShape 3"/>
          <p:cNvSpPr txBox="1"/>
          <p:nvPr/>
        </p:nvSpPr>
        <p:spPr>
          <a:xfrm>
            <a:off x="1748240" y="75820"/>
            <a:ext cx="4763122" cy="836280"/>
          </a:xfrm>
          <a:prstGeom prst="rect">
            <a:avLst/>
          </a:prstGeom>
          <a:noFill/>
          <a:ln>
            <a:noFill/>
          </a:ln>
        </p:spPr>
        <p:txBody>
          <a:bodyPr anchor="ctr"/>
          <a:lstStyle/>
          <a:p>
            <a:pPr algn="ctr">
              <a:lnSpc>
                <a:spcPct val="100000"/>
              </a:lnSpc>
            </a:pPr>
            <a:r>
              <a:rPr lang="it-IT" sz="2800" u="sng" spc="-1" dirty="0">
                <a:solidFill>
                  <a:schemeClr val="tx2">
                    <a:lumMod val="75000"/>
                  </a:schemeClr>
                </a:solidFill>
                <a:latin typeface="Athelas Regular"/>
                <a:cs typeface="Athelas Regular"/>
              </a:rPr>
              <a:t>Gli stati de </a:t>
            </a:r>
            <a:r>
              <a:rPr lang="it-IT" sz="2800" u="sng" spc="-1" dirty="0" err="1">
                <a:solidFill>
                  <a:schemeClr val="tx2">
                    <a:lumMod val="75000"/>
                  </a:schemeClr>
                </a:solidFill>
                <a:latin typeface="Athelas Regular"/>
                <a:cs typeface="Athelas Regular"/>
              </a:rPr>
              <a:t>timesheet</a:t>
            </a:r>
            <a:r>
              <a:rPr lang="it-IT" sz="2800" u="sng" spc="-1" dirty="0">
                <a:solidFill>
                  <a:schemeClr val="tx2">
                    <a:lumMod val="75000"/>
                  </a:schemeClr>
                </a:solidFill>
                <a:latin typeface="Athelas Regular"/>
                <a:cs typeface="Athelas Regular"/>
              </a:rPr>
              <a:t> (1)</a:t>
            </a:r>
            <a:endParaRPr lang="it-IT" sz="2800" b="0" u="sng" strike="noStrike" spc="-1" dirty="0">
              <a:solidFill>
                <a:schemeClr val="tx2">
                  <a:lumMod val="75000"/>
                </a:schemeClr>
              </a:solidFill>
              <a:latin typeface="Athelas Regular"/>
              <a:cs typeface="Athelas Regular"/>
            </a:endParaRPr>
          </a:p>
        </p:txBody>
      </p:sp>
      <p:sp>
        <p:nvSpPr>
          <p:cNvPr id="5" name="Freccia angolare in su 4"/>
          <p:cNvSpPr/>
          <p:nvPr/>
        </p:nvSpPr>
        <p:spPr>
          <a:xfrm flipH="1">
            <a:off x="2166218" y="4904067"/>
            <a:ext cx="1607850" cy="467817"/>
          </a:xfrm>
          <a:prstGeom prst="bentUpArrow">
            <a:avLst/>
          </a:prstGeom>
          <a:solidFill>
            <a:srgbClr val="FFFF00"/>
          </a:solidFill>
          <a:ln>
            <a:solidFill>
              <a:srgbClr val="C0504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p>
        </p:txBody>
      </p:sp>
      <p:sp>
        <p:nvSpPr>
          <p:cNvPr id="26" name="TextShape 1"/>
          <p:cNvSpPr txBox="1"/>
          <p:nvPr/>
        </p:nvSpPr>
        <p:spPr>
          <a:xfrm>
            <a:off x="2988000" y="6507700"/>
            <a:ext cx="2895120" cy="364680"/>
          </a:xfrm>
          <a:prstGeom prst="rect">
            <a:avLst/>
          </a:prstGeom>
          <a:noFill/>
          <a:ln>
            <a:noFill/>
          </a:ln>
        </p:spPr>
        <p:txBody>
          <a:bodyPr anchor="ctr"/>
          <a:lstStyle/>
          <a:p>
            <a:pPr algn="ctr">
              <a:lnSpc>
                <a:spcPct val="100000"/>
              </a:lnSpc>
            </a:pPr>
            <a:r>
              <a:rPr lang="en-US" sz="1200" b="0" strike="noStrike" spc="-1" dirty="0" err="1">
                <a:solidFill>
                  <a:srgbClr val="8B8B8B"/>
                </a:solidFill>
                <a:latin typeface="Dosis"/>
              </a:rPr>
              <a:t>www.cineca.it</a:t>
            </a:r>
            <a:endParaRPr lang="en-US" sz="1200" b="0" strike="noStrike" spc="-1" dirty="0">
              <a:latin typeface="Times New Roman"/>
            </a:endParaRPr>
          </a:p>
        </p:txBody>
      </p:sp>
    </p:spTree>
    <p:extLst>
      <p:ext uri="{BB962C8B-B14F-4D97-AF65-F5344CB8AC3E}">
        <p14:creationId xmlns:p14="http://schemas.microsoft.com/office/powerpoint/2010/main" val="2906171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8" name="Table 2"/>
          <p:cNvGraphicFramePr/>
          <p:nvPr>
            <p:extLst>
              <p:ext uri="{D42A27DB-BD31-4B8C-83A1-F6EECF244321}">
                <p14:modId xmlns:p14="http://schemas.microsoft.com/office/powerpoint/2010/main" val="1587866041"/>
              </p:ext>
            </p:extLst>
          </p:nvPr>
        </p:nvGraphicFramePr>
        <p:xfrm>
          <a:off x="928915" y="1175266"/>
          <a:ext cx="7118525" cy="5028840"/>
        </p:xfrm>
        <a:graphic>
          <a:graphicData uri="http://schemas.openxmlformats.org/drawingml/2006/table">
            <a:tbl>
              <a:tblPr/>
              <a:tblGrid>
                <a:gridCol w="1572029">
                  <a:extLst>
                    <a:ext uri="{9D8B030D-6E8A-4147-A177-3AD203B41FA5}">
                      <a16:colId xmlns="" xmlns:a16="http://schemas.microsoft.com/office/drawing/2014/main" val="20000"/>
                    </a:ext>
                  </a:extLst>
                </a:gridCol>
                <a:gridCol w="2799958">
                  <a:extLst>
                    <a:ext uri="{9D8B030D-6E8A-4147-A177-3AD203B41FA5}">
                      <a16:colId xmlns="" xmlns:a16="http://schemas.microsoft.com/office/drawing/2014/main" val="20001"/>
                    </a:ext>
                  </a:extLst>
                </a:gridCol>
                <a:gridCol w="2746538">
                  <a:extLst>
                    <a:ext uri="{9D8B030D-6E8A-4147-A177-3AD203B41FA5}">
                      <a16:colId xmlns="" xmlns:a16="http://schemas.microsoft.com/office/drawing/2014/main" val="20002"/>
                    </a:ext>
                  </a:extLst>
                </a:gridCol>
              </a:tblGrid>
              <a:tr h="304920">
                <a:tc>
                  <a:txBody>
                    <a:bodyPr/>
                    <a:lstStyle/>
                    <a:p>
                      <a:pPr algn="ctr">
                        <a:lnSpc>
                          <a:spcPts val="1199"/>
                        </a:lnSpc>
                      </a:pPr>
                      <a:endParaRPr lang="en-US" sz="1800" b="0" strike="noStrike" spc="-1" dirty="0">
                        <a:latin typeface="Cambria" panose="02040503050406030204" pitchFamily="18" charset="0"/>
                        <a:ea typeface="Cambria" panose="02040503050406030204" pitchFamily="18" charset="0"/>
                      </a:endParaRPr>
                    </a:p>
                    <a:p>
                      <a:pPr algn="ctr">
                        <a:lnSpc>
                          <a:spcPts val="1199"/>
                        </a:lnSpc>
                      </a:pPr>
                      <a:r>
                        <a:rPr lang="en-US" sz="1400" b="1" strike="noStrike" spc="-1" dirty="0">
                          <a:solidFill>
                            <a:srgbClr val="FFFFFF"/>
                          </a:solidFill>
                          <a:latin typeface="Cambria" panose="02040503050406030204" pitchFamily="18" charset="0"/>
                          <a:ea typeface="Cambria" panose="02040503050406030204" pitchFamily="18" charset="0"/>
                        </a:rPr>
                        <a:t>STATO</a:t>
                      </a:r>
                      <a:endParaRPr lang="en-US" sz="1400" b="0" strike="noStrike" spc="-1" dirty="0">
                        <a:latin typeface="Cambria" panose="02040503050406030204" pitchFamily="18" charset="0"/>
                        <a:ea typeface="Cambria" panose="02040503050406030204" pitchFamily="18" charset="0"/>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gn="ctr">
                        <a:lnSpc>
                          <a:spcPts val="1199"/>
                        </a:lnSpc>
                      </a:pPr>
                      <a:endParaRPr lang="en-US" sz="1800" b="0" strike="noStrike" spc="-1">
                        <a:latin typeface="Cambria" panose="02040503050406030204" pitchFamily="18" charset="0"/>
                        <a:ea typeface="Cambria" panose="02040503050406030204" pitchFamily="18" charset="0"/>
                      </a:endParaRPr>
                    </a:p>
                    <a:p>
                      <a:pPr algn="ctr">
                        <a:lnSpc>
                          <a:spcPts val="1199"/>
                        </a:lnSpc>
                      </a:pPr>
                      <a:r>
                        <a:rPr lang="en-US" sz="1400" b="1" strike="noStrike" spc="-1">
                          <a:solidFill>
                            <a:srgbClr val="FFFFFF"/>
                          </a:solidFill>
                          <a:latin typeface="Cambria" panose="02040503050406030204" pitchFamily="18" charset="0"/>
                          <a:ea typeface="Cambria" panose="02040503050406030204" pitchFamily="18" charset="0"/>
                        </a:rPr>
                        <a:t>SIGNIFICATO</a:t>
                      </a:r>
                      <a:endParaRPr lang="en-US" sz="1400" b="0" strike="noStrike" spc="-1">
                        <a:latin typeface="Cambria" panose="02040503050406030204" pitchFamily="18" charset="0"/>
                        <a:ea typeface="Cambria" panose="02040503050406030204" pitchFamily="18" charset="0"/>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tc>
                  <a:txBody>
                    <a:bodyPr/>
                    <a:lstStyle/>
                    <a:p>
                      <a:pPr algn="ctr">
                        <a:lnSpc>
                          <a:spcPts val="1199"/>
                        </a:lnSpc>
                      </a:pPr>
                      <a:endParaRPr lang="en-US" sz="1800" b="0" strike="noStrike" spc="-1">
                        <a:latin typeface="Cambria" panose="02040503050406030204" pitchFamily="18" charset="0"/>
                        <a:ea typeface="Cambria" panose="02040503050406030204" pitchFamily="18" charset="0"/>
                      </a:endParaRPr>
                    </a:p>
                    <a:p>
                      <a:pPr algn="ctr">
                        <a:lnSpc>
                          <a:spcPts val="1199"/>
                        </a:lnSpc>
                      </a:pPr>
                      <a:r>
                        <a:rPr lang="en-US" sz="1400" b="1" strike="noStrike" spc="-1">
                          <a:solidFill>
                            <a:srgbClr val="FFFFFF"/>
                          </a:solidFill>
                          <a:latin typeface="Cambria" panose="02040503050406030204" pitchFamily="18" charset="0"/>
                          <a:ea typeface="Cambria" panose="02040503050406030204" pitchFamily="18" charset="0"/>
                        </a:rPr>
                        <a:t>EDITABILITA’</a:t>
                      </a:r>
                      <a:endParaRPr lang="en-US" sz="1400" b="0" strike="noStrike" spc="-1">
                        <a:latin typeface="Cambria" panose="02040503050406030204" pitchFamily="18" charset="0"/>
                        <a:ea typeface="Cambria" panose="02040503050406030204" pitchFamily="18" charset="0"/>
                      </a:endParaRPr>
                    </a:p>
                  </a:txBody>
                  <a:tcPr marL="68400" marR="68400">
                    <a:lnL w="12240">
                      <a:solidFill>
                        <a:srgbClr val="FFFFFF"/>
                      </a:solidFill>
                    </a:lnL>
                    <a:lnR w="12240">
                      <a:solidFill>
                        <a:srgbClr val="FFFFFF"/>
                      </a:solidFill>
                    </a:lnR>
                    <a:lnT w="12240">
                      <a:solidFill>
                        <a:srgbClr val="FFFFFF"/>
                      </a:solidFill>
                    </a:lnT>
                    <a:lnB w="38160">
                      <a:solidFill>
                        <a:srgbClr val="FFFFFF"/>
                      </a:solidFill>
                    </a:lnB>
                    <a:solidFill>
                      <a:srgbClr val="4F81BD"/>
                    </a:solidFill>
                  </a:tcPr>
                </a:tc>
                <a:extLst>
                  <a:ext uri="{0D108BD9-81ED-4DB2-BD59-A6C34878D82A}">
                    <a16:rowId xmlns="" xmlns:a16="http://schemas.microsoft.com/office/drawing/2014/main" val="10000"/>
                  </a:ext>
                </a:extLst>
              </a:tr>
              <a:tr h="457200">
                <a:tc>
                  <a:txBody>
                    <a:bodyPr/>
                    <a:lstStyle/>
                    <a:p>
                      <a:pPr algn="just">
                        <a:lnSpc>
                          <a:spcPts val="1199"/>
                        </a:lnSpc>
                      </a:pPr>
                      <a:endParaRPr lang="en-US" sz="1800" b="0" strike="noStrike" spc="-1" dirty="0">
                        <a:latin typeface="Cambria" panose="02040503050406030204" pitchFamily="18" charset="0"/>
                        <a:ea typeface="Cambria" panose="02040503050406030204" pitchFamily="18" charset="0"/>
                      </a:endParaRPr>
                    </a:p>
                    <a:p>
                      <a:pPr algn="just">
                        <a:lnSpc>
                          <a:spcPts val="1199"/>
                        </a:lnSpc>
                      </a:pPr>
                      <a:r>
                        <a:rPr lang="en-US" sz="1400" b="1" strike="noStrike" spc="-1" dirty="0">
                          <a:solidFill>
                            <a:srgbClr val="000000"/>
                          </a:solidFill>
                          <a:latin typeface="Cambria" panose="02040503050406030204" pitchFamily="18" charset="0"/>
                          <a:ea typeface="Cambria" panose="02040503050406030204" pitchFamily="18" charset="0"/>
                        </a:rPr>
                        <a:t>INSERITO</a:t>
                      </a:r>
                      <a:endParaRPr lang="en-US" sz="1400" b="0" strike="noStrike" spc="-1" dirty="0">
                        <a:latin typeface="Cambria" panose="02040503050406030204" pitchFamily="18" charset="0"/>
                        <a:ea typeface="Cambria" panose="02040503050406030204" pitchFamily="18" charset="0"/>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gn="just">
                        <a:lnSpc>
                          <a:spcPts val="1199"/>
                        </a:lnSpc>
                      </a:pPr>
                      <a:endParaRPr lang="en-US" sz="1800" b="0" strike="noStrike" spc="-1" dirty="0">
                        <a:latin typeface="Cambria" panose="02040503050406030204" pitchFamily="18" charset="0"/>
                        <a:ea typeface="Cambria" panose="02040503050406030204" pitchFamily="18" charset="0"/>
                      </a:endParaRPr>
                    </a:p>
                    <a:p>
                      <a:pPr algn="just">
                        <a:lnSpc>
                          <a:spcPts val="1199"/>
                        </a:lnSpc>
                      </a:pPr>
                      <a:r>
                        <a:rPr lang="en-US" sz="1400" b="0" strike="noStrike" spc="-1" dirty="0" err="1">
                          <a:solidFill>
                            <a:srgbClr val="000000"/>
                          </a:solidFill>
                          <a:latin typeface="Cambria" panose="02040503050406030204" pitchFamily="18" charset="0"/>
                          <a:ea typeface="Cambria" panose="02040503050406030204" pitchFamily="18" charset="0"/>
                        </a:rPr>
                        <a:t>L’effort</a:t>
                      </a:r>
                      <a:r>
                        <a:rPr lang="en-US" sz="1400" b="0" strike="noStrike" spc="-1" dirty="0">
                          <a:solidFill>
                            <a:srgbClr val="000000"/>
                          </a:solidFill>
                          <a:latin typeface="Cambria" panose="02040503050406030204" pitchFamily="18" charset="0"/>
                          <a:ea typeface="Cambria" panose="02040503050406030204" pitchFamily="18" charset="0"/>
                        </a:rPr>
                        <a:t> è </a:t>
                      </a:r>
                      <a:r>
                        <a:rPr lang="en-US" sz="1400" b="0" strike="noStrike" spc="-1" dirty="0" err="1">
                          <a:solidFill>
                            <a:srgbClr val="000000"/>
                          </a:solidFill>
                          <a:latin typeface="Cambria" panose="02040503050406030204" pitchFamily="18" charset="0"/>
                          <a:ea typeface="Cambria" panose="02040503050406030204" pitchFamily="18" charset="0"/>
                        </a:rPr>
                        <a:t>stato</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inserito</a:t>
                      </a:r>
                      <a:r>
                        <a:rPr lang="en-US" sz="1400" b="0" strike="noStrike" spc="-1" dirty="0">
                          <a:solidFill>
                            <a:srgbClr val="000000"/>
                          </a:solidFill>
                          <a:latin typeface="Cambria" panose="02040503050406030204" pitchFamily="18" charset="0"/>
                          <a:ea typeface="Cambria" panose="02040503050406030204" pitchFamily="18" charset="0"/>
                        </a:rPr>
                        <a:t> dal </a:t>
                      </a:r>
                      <a:r>
                        <a:rPr lang="en-US" sz="1400" b="0" strike="noStrike" spc="-1" dirty="0" err="1">
                          <a:solidFill>
                            <a:srgbClr val="000000"/>
                          </a:solidFill>
                          <a:latin typeface="Cambria" panose="02040503050406030204" pitchFamily="18" charset="0"/>
                          <a:ea typeface="Cambria" panose="02040503050406030204" pitchFamily="18" charset="0"/>
                        </a:rPr>
                        <a:t>titolare</a:t>
                      </a:r>
                      <a:r>
                        <a:rPr lang="en-US" sz="1400" b="0" strike="noStrike" spc="-1" dirty="0">
                          <a:solidFill>
                            <a:srgbClr val="000000"/>
                          </a:solidFill>
                          <a:latin typeface="Cambria" panose="02040503050406030204" pitchFamily="18" charset="0"/>
                          <a:ea typeface="Cambria" panose="02040503050406030204" pitchFamily="18" charset="0"/>
                        </a:rPr>
                        <a:t> del timesheet</a:t>
                      </a:r>
                      <a:endParaRPr lang="en-US" sz="1400" b="0" strike="noStrike" spc="-1" dirty="0">
                        <a:latin typeface="Cambria" panose="02040503050406030204" pitchFamily="18" charset="0"/>
                        <a:ea typeface="Cambria" panose="02040503050406030204" pitchFamily="18" charset="0"/>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tc>
                  <a:txBody>
                    <a:bodyPr/>
                    <a:lstStyle/>
                    <a:p>
                      <a:pPr algn="just">
                        <a:lnSpc>
                          <a:spcPts val="1199"/>
                        </a:lnSpc>
                      </a:pPr>
                      <a:endParaRPr lang="en-US" sz="1800" b="0" strike="noStrike" spc="-1">
                        <a:latin typeface="Cambria" panose="02040503050406030204" pitchFamily="18" charset="0"/>
                        <a:ea typeface="Cambria" panose="02040503050406030204" pitchFamily="18" charset="0"/>
                      </a:endParaRPr>
                    </a:p>
                    <a:p>
                      <a:pPr algn="just">
                        <a:lnSpc>
                          <a:spcPts val="1199"/>
                        </a:lnSpc>
                      </a:pPr>
                      <a:r>
                        <a:rPr lang="en-US" sz="1400" b="0" strike="noStrike" spc="-1">
                          <a:solidFill>
                            <a:srgbClr val="000000"/>
                          </a:solidFill>
                          <a:latin typeface="Cambria" panose="02040503050406030204" pitchFamily="18" charset="0"/>
                          <a:ea typeface="Cambria" panose="02040503050406030204" pitchFamily="18" charset="0"/>
                        </a:rPr>
                        <a:t>Modificabile dal titolare</a:t>
                      </a:r>
                      <a:endParaRPr lang="en-US" sz="1400" b="0" strike="noStrike" spc="-1">
                        <a:latin typeface="Cambria" panose="02040503050406030204" pitchFamily="18" charset="0"/>
                        <a:ea typeface="Cambria" panose="02040503050406030204" pitchFamily="18" charset="0"/>
                      </a:endParaRPr>
                    </a:p>
                  </a:txBody>
                  <a:tcPr marL="68400" marR="68400">
                    <a:lnL w="12240">
                      <a:solidFill>
                        <a:srgbClr val="FFFFFF"/>
                      </a:solidFill>
                    </a:lnL>
                    <a:lnR w="12240">
                      <a:solidFill>
                        <a:srgbClr val="FFFFFF"/>
                      </a:solidFill>
                    </a:lnR>
                    <a:lnT w="38160" cap="flat" cmpd="sng" algn="ctr">
                      <a:solidFill>
                        <a:srgbClr val="FFFFFF"/>
                      </a:solidFill>
                      <a:prstDash val="solid"/>
                      <a:round/>
                      <a:headEnd type="none" w="med" len="med"/>
                      <a:tailEnd type="none" w="med" len="med"/>
                    </a:lnT>
                    <a:lnB w="12240">
                      <a:solidFill>
                        <a:srgbClr val="FFFFFF"/>
                      </a:solidFill>
                    </a:lnB>
                    <a:solidFill>
                      <a:srgbClr val="D0D8E7"/>
                    </a:solidFill>
                  </a:tcPr>
                </a:tc>
                <a:extLst>
                  <a:ext uri="{0D108BD9-81ED-4DB2-BD59-A6C34878D82A}">
                    <a16:rowId xmlns="" xmlns:a16="http://schemas.microsoft.com/office/drawing/2014/main" val="10001"/>
                  </a:ext>
                </a:extLst>
              </a:tr>
              <a:tr h="914040">
                <a:tc>
                  <a:txBody>
                    <a:bodyPr/>
                    <a:lstStyle/>
                    <a:p>
                      <a:pPr algn="just">
                        <a:lnSpc>
                          <a:spcPts val="1199"/>
                        </a:lnSpc>
                      </a:pPr>
                      <a:endParaRPr lang="en-US" sz="1800" b="0" strike="noStrike" spc="-1">
                        <a:latin typeface="Cambria" panose="02040503050406030204" pitchFamily="18" charset="0"/>
                        <a:ea typeface="Cambria" panose="02040503050406030204" pitchFamily="18" charset="0"/>
                      </a:endParaRPr>
                    </a:p>
                    <a:p>
                      <a:pPr algn="just">
                        <a:lnSpc>
                          <a:spcPts val="1199"/>
                        </a:lnSpc>
                      </a:pPr>
                      <a:r>
                        <a:rPr lang="en-US" sz="1400" b="1" strike="noStrike" spc="-1">
                          <a:solidFill>
                            <a:srgbClr val="000000"/>
                          </a:solidFill>
                          <a:latin typeface="Cambria" panose="02040503050406030204" pitchFamily="18" charset="0"/>
                          <a:ea typeface="Cambria" panose="02040503050406030204" pitchFamily="18" charset="0"/>
                        </a:rPr>
                        <a:t>INVIATO</a:t>
                      </a:r>
                      <a:endParaRPr lang="en-US" sz="1400" b="0" strike="noStrike" spc="-1">
                        <a:latin typeface="Cambria" panose="02040503050406030204" pitchFamily="18" charset="0"/>
                        <a:ea typeface="Cambria" panose="02040503050406030204" pitchFamily="18" charset="0"/>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just">
                        <a:lnSpc>
                          <a:spcPts val="1199"/>
                        </a:lnSpc>
                      </a:pPr>
                      <a:endParaRPr lang="en-US" sz="1800" b="0" strike="noStrike" spc="-1" dirty="0">
                        <a:latin typeface="Cambria" panose="02040503050406030204" pitchFamily="18" charset="0"/>
                        <a:ea typeface="Cambria" panose="02040503050406030204" pitchFamily="18" charset="0"/>
                      </a:endParaRPr>
                    </a:p>
                    <a:p>
                      <a:pPr algn="just">
                        <a:lnSpc>
                          <a:spcPts val="1199"/>
                        </a:lnSpc>
                      </a:pPr>
                      <a:r>
                        <a:rPr lang="en-US" sz="1400" b="0" strike="noStrike" spc="-1" dirty="0" err="1">
                          <a:solidFill>
                            <a:srgbClr val="000000"/>
                          </a:solidFill>
                          <a:latin typeface="Cambria" panose="02040503050406030204" pitchFamily="18" charset="0"/>
                          <a:ea typeface="Cambria" panose="02040503050406030204" pitchFamily="18" charset="0"/>
                        </a:rPr>
                        <a:t>L’effort</a:t>
                      </a:r>
                      <a:r>
                        <a:rPr lang="en-US" sz="1400" b="0" strike="noStrike" spc="-1" baseline="0" dirty="0">
                          <a:solidFill>
                            <a:srgbClr val="000000"/>
                          </a:solidFill>
                          <a:latin typeface="Cambria" panose="02040503050406030204" pitchFamily="18" charset="0"/>
                          <a:ea typeface="Cambria" panose="02040503050406030204" pitchFamily="18" charset="0"/>
                        </a:rPr>
                        <a:t> </a:t>
                      </a:r>
                      <a:r>
                        <a:rPr lang="en-US" sz="1400" b="0" strike="noStrike" spc="-1" baseline="0" dirty="0" err="1">
                          <a:solidFill>
                            <a:srgbClr val="000000"/>
                          </a:solidFill>
                          <a:latin typeface="Cambria" panose="02040503050406030204" pitchFamily="18" charset="0"/>
                          <a:ea typeface="Cambria" panose="02040503050406030204" pitchFamily="18" charset="0"/>
                        </a:rPr>
                        <a:t>si</a:t>
                      </a:r>
                      <a:r>
                        <a:rPr lang="en-US" sz="1400" b="0" strike="noStrike" spc="-1" baseline="0" dirty="0">
                          <a:solidFill>
                            <a:srgbClr val="000000"/>
                          </a:solidFill>
                          <a:latin typeface="Cambria" panose="02040503050406030204" pitchFamily="18" charset="0"/>
                          <a:ea typeface="Cambria" panose="02040503050406030204" pitchFamily="18" charset="0"/>
                        </a:rPr>
                        <a:t> </a:t>
                      </a:r>
                      <a:r>
                        <a:rPr lang="en-US" sz="1400" b="0" strike="noStrike" spc="-1" baseline="0" dirty="0" err="1">
                          <a:solidFill>
                            <a:srgbClr val="000000"/>
                          </a:solidFill>
                          <a:latin typeface="Cambria" panose="02040503050406030204" pitchFamily="18" charset="0"/>
                          <a:ea typeface="Cambria" panose="02040503050406030204" pitchFamily="18" charset="0"/>
                        </a:rPr>
                        <a:t>considera</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inserito</a:t>
                      </a:r>
                      <a:r>
                        <a:rPr lang="en-US" sz="1400" b="0" strike="noStrike" spc="-1" dirty="0">
                          <a:solidFill>
                            <a:srgbClr val="000000"/>
                          </a:solidFill>
                          <a:latin typeface="Cambria" panose="02040503050406030204" pitchFamily="18" charset="0"/>
                          <a:ea typeface="Cambria" panose="02040503050406030204" pitchFamily="18" charset="0"/>
                        </a:rPr>
                        <a:t> in via </a:t>
                      </a:r>
                      <a:r>
                        <a:rPr lang="en-US" sz="1400" b="0" strike="noStrike" spc="-1" dirty="0" err="1">
                          <a:solidFill>
                            <a:srgbClr val="000000"/>
                          </a:solidFill>
                          <a:latin typeface="Cambria" panose="02040503050406030204" pitchFamily="18" charset="0"/>
                          <a:ea typeface="Cambria" panose="02040503050406030204" pitchFamily="18" charset="0"/>
                        </a:rPr>
                        <a:t>definitiva</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dall’utente</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titolare</a:t>
                      </a:r>
                      <a:r>
                        <a:rPr lang="en-US" sz="1400" b="0" strike="noStrike" spc="-1" dirty="0">
                          <a:solidFill>
                            <a:srgbClr val="000000"/>
                          </a:solidFill>
                          <a:latin typeface="Cambria" panose="02040503050406030204" pitchFamily="18" charset="0"/>
                          <a:ea typeface="Cambria" panose="02040503050406030204" pitchFamily="18" charset="0"/>
                        </a:rPr>
                        <a:t> del timesheet </a:t>
                      </a:r>
                      <a:r>
                        <a:rPr lang="en-US" sz="1400" b="0" strike="noStrike" spc="-1" dirty="0" err="1">
                          <a:solidFill>
                            <a:srgbClr val="000000"/>
                          </a:solidFill>
                          <a:latin typeface="Cambria" panose="02040503050406030204" pitchFamily="18" charset="0"/>
                          <a:ea typeface="Cambria" panose="02040503050406030204" pitchFamily="18" charset="0"/>
                        </a:rPr>
                        <a:t>che</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quindi</a:t>
                      </a:r>
                      <a:r>
                        <a:rPr lang="en-US" sz="1400" b="0" strike="noStrike" spc="-1" dirty="0">
                          <a:solidFill>
                            <a:srgbClr val="000000"/>
                          </a:solidFill>
                          <a:latin typeface="Cambria" panose="02040503050406030204" pitchFamily="18" charset="0"/>
                          <a:ea typeface="Cambria" panose="02040503050406030204" pitchFamily="18" charset="0"/>
                        </a:rPr>
                        <a:t> lo </a:t>
                      </a:r>
                      <a:r>
                        <a:rPr lang="en-US" sz="1400" b="0" strike="noStrike" spc="-1" dirty="0" err="1">
                          <a:solidFill>
                            <a:srgbClr val="000000"/>
                          </a:solidFill>
                          <a:latin typeface="Cambria" panose="02040503050406030204" pitchFamily="18" charset="0"/>
                          <a:ea typeface="Cambria" panose="02040503050406030204" pitchFamily="18" charset="0"/>
                        </a:rPr>
                        <a:t>invia</a:t>
                      </a:r>
                      <a:r>
                        <a:rPr lang="en-US" sz="1400" b="0" strike="noStrike" spc="-1" dirty="0">
                          <a:solidFill>
                            <a:srgbClr val="000000"/>
                          </a:solidFill>
                          <a:latin typeface="Cambria" panose="02040503050406030204" pitchFamily="18" charset="0"/>
                          <a:ea typeface="Cambria" panose="02040503050406030204" pitchFamily="18" charset="0"/>
                        </a:rPr>
                        <a:t> al RS. La </a:t>
                      </a:r>
                      <a:r>
                        <a:rPr lang="en-US" sz="1400" b="0" strike="noStrike" spc="-1" dirty="0" err="1">
                          <a:solidFill>
                            <a:srgbClr val="000000"/>
                          </a:solidFill>
                          <a:latin typeface="Cambria" panose="02040503050406030204" pitchFamily="18" charset="0"/>
                          <a:ea typeface="Cambria" panose="02040503050406030204" pitchFamily="18" charset="0"/>
                        </a:rPr>
                        <a:t>competenza</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passa</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ai</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responsabili</a:t>
                      </a:r>
                      <a:r>
                        <a:rPr lang="en-US" sz="1400" b="0" strike="noStrike" spc="-1" dirty="0">
                          <a:solidFill>
                            <a:srgbClr val="000000"/>
                          </a:solidFill>
                          <a:latin typeface="Cambria" panose="02040503050406030204" pitchFamily="18" charset="0"/>
                          <a:ea typeface="Cambria" panose="02040503050406030204" pitchFamily="18" charset="0"/>
                        </a:rPr>
                        <a:t> del timesheet di </a:t>
                      </a:r>
                      <a:r>
                        <a:rPr lang="en-US" sz="1400" b="0" strike="noStrike" spc="-1" dirty="0" err="1">
                          <a:solidFill>
                            <a:srgbClr val="000000"/>
                          </a:solidFill>
                          <a:latin typeface="Cambria" panose="02040503050406030204" pitchFamily="18" charset="0"/>
                          <a:ea typeface="Cambria" panose="02040503050406030204" pitchFamily="18" charset="0"/>
                        </a:rPr>
                        <a:t>progetto</a:t>
                      </a:r>
                      <a:endParaRPr lang="en-US" sz="1400" b="0" strike="noStrike" spc="-1" dirty="0">
                        <a:latin typeface="Cambria" panose="02040503050406030204" pitchFamily="18" charset="0"/>
                        <a:ea typeface="Cambria" panose="02040503050406030204" pitchFamily="18" charset="0"/>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just">
                        <a:lnSpc>
                          <a:spcPts val="1199"/>
                        </a:lnSpc>
                      </a:pPr>
                      <a:endParaRPr lang="en-US" sz="1800" b="0" strike="noStrike" spc="-1">
                        <a:latin typeface="Cambria" panose="02040503050406030204" pitchFamily="18" charset="0"/>
                        <a:ea typeface="Cambria" panose="02040503050406030204" pitchFamily="18" charset="0"/>
                      </a:endParaRPr>
                    </a:p>
                    <a:p>
                      <a:pPr algn="just">
                        <a:lnSpc>
                          <a:spcPts val="1199"/>
                        </a:lnSpc>
                      </a:pPr>
                      <a:r>
                        <a:rPr lang="en-US" sz="1400" b="0" strike="noStrike" spc="-1">
                          <a:solidFill>
                            <a:srgbClr val="000000"/>
                          </a:solidFill>
                          <a:latin typeface="Cambria" panose="02040503050406030204" pitchFamily="18" charset="0"/>
                          <a:ea typeface="Cambria" panose="02040503050406030204" pitchFamily="18" charset="0"/>
                        </a:rPr>
                        <a:t>Il timesheet dell’intero mese è in sola lettura</a:t>
                      </a:r>
                      <a:endParaRPr lang="en-US" sz="1400" b="0" strike="noStrike" spc="-1">
                        <a:latin typeface="Cambria" panose="02040503050406030204" pitchFamily="18" charset="0"/>
                        <a:ea typeface="Cambria" panose="02040503050406030204" pitchFamily="18" charset="0"/>
                      </a:endParaRPr>
                    </a:p>
                    <a:p>
                      <a:pPr algn="just">
                        <a:lnSpc>
                          <a:spcPts val="1199"/>
                        </a:lnSpc>
                      </a:pPr>
                      <a:endParaRPr lang="en-US" sz="1400" b="0" strike="noStrike" spc="-1">
                        <a:latin typeface="Cambria" panose="02040503050406030204" pitchFamily="18" charset="0"/>
                        <a:ea typeface="Cambria" panose="02040503050406030204" pitchFamily="18" charset="0"/>
                      </a:endParaRPr>
                    </a:p>
                    <a:p>
                      <a:pPr algn="just">
                        <a:lnSpc>
                          <a:spcPts val="1199"/>
                        </a:lnSpc>
                      </a:pPr>
                      <a:endParaRPr lang="en-US" sz="1400" b="0" strike="noStrike" spc="-1">
                        <a:latin typeface="Cambria" panose="02040503050406030204" pitchFamily="18" charset="0"/>
                        <a:ea typeface="Cambria" panose="02040503050406030204" pitchFamily="18" charset="0"/>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 xmlns:a16="http://schemas.microsoft.com/office/drawing/2014/main" val="10002"/>
                  </a:ext>
                </a:extLst>
              </a:tr>
              <a:tr h="914040">
                <a:tc>
                  <a:txBody>
                    <a:bodyPr/>
                    <a:lstStyle/>
                    <a:p>
                      <a:pPr algn="just">
                        <a:lnSpc>
                          <a:spcPts val="1199"/>
                        </a:lnSpc>
                      </a:pPr>
                      <a:endParaRPr lang="en-US" sz="1800" b="0" strike="noStrike" spc="-1">
                        <a:latin typeface="Cambria" panose="02040503050406030204" pitchFamily="18" charset="0"/>
                        <a:ea typeface="Cambria" panose="02040503050406030204" pitchFamily="18" charset="0"/>
                      </a:endParaRPr>
                    </a:p>
                    <a:p>
                      <a:pPr algn="just">
                        <a:lnSpc>
                          <a:spcPts val="1199"/>
                        </a:lnSpc>
                      </a:pPr>
                      <a:r>
                        <a:rPr lang="en-US" sz="1400" b="1" strike="noStrike" spc="-1">
                          <a:solidFill>
                            <a:srgbClr val="000000"/>
                          </a:solidFill>
                          <a:latin typeface="Cambria" panose="02040503050406030204" pitchFamily="18" charset="0"/>
                          <a:ea typeface="Cambria" panose="02040503050406030204" pitchFamily="18" charset="0"/>
                        </a:rPr>
                        <a:t>APPROVATO</a:t>
                      </a:r>
                      <a:endParaRPr lang="en-US" sz="1400" b="0" strike="noStrike" spc="-1">
                        <a:latin typeface="Cambria" panose="02040503050406030204" pitchFamily="18" charset="0"/>
                        <a:ea typeface="Cambria" panose="02040503050406030204" pitchFamily="18" charset="0"/>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gn="just">
                        <a:lnSpc>
                          <a:spcPts val="1199"/>
                        </a:lnSpc>
                      </a:pPr>
                      <a:endParaRPr lang="en-US" sz="1800" b="0" strike="noStrike" spc="-1" dirty="0">
                        <a:latin typeface="Cambria" panose="02040503050406030204" pitchFamily="18" charset="0"/>
                        <a:ea typeface="Cambria" panose="02040503050406030204" pitchFamily="18" charset="0"/>
                      </a:endParaRPr>
                    </a:p>
                    <a:p>
                      <a:pPr algn="just">
                        <a:lnSpc>
                          <a:spcPts val="1199"/>
                        </a:lnSpc>
                      </a:pPr>
                      <a:r>
                        <a:rPr lang="en-US" sz="1400" b="0" strike="noStrike" spc="-1" dirty="0" err="1">
                          <a:solidFill>
                            <a:srgbClr val="000000"/>
                          </a:solidFill>
                          <a:latin typeface="Cambria" panose="02040503050406030204" pitchFamily="18" charset="0"/>
                          <a:ea typeface="Cambria" panose="02040503050406030204" pitchFamily="18" charset="0"/>
                        </a:rPr>
                        <a:t>L’effort</a:t>
                      </a:r>
                      <a:r>
                        <a:rPr lang="en-US" sz="1400" b="0" strike="noStrike" spc="-1" dirty="0">
                          <a:solidFill>
                            <a:srgbClr val="000000"/>
                          </a:solidFill>
                          <a:latin typeface="Cambria" panose="02040503050406030204" pitchFamily="18" charset="0"/>
                          <a:ea typeface="Cambria" panose="02040503050406030204" pitchFamily="18" charset="0"/>
                        </a:rPr>
                        <a:t> è </a:t>
                      </a:r>
                      <a:r>
                        <a:rPr lang="en-US" sz="1400" b="0" strike="noStrike" spc="-1" dirty="0" err="1">
                          <a:solidFill>
                            <a:srgbClr val="000000"/>
                          </a:solidFill>
                          <a:latin typeface="Cambria" panose="02040503050406030204" pitchFamily="18" charset="0"/>
                          <a:ea typeface="Cambria" panose="02040503050406030204" pitchFamily="18" charset="0"/>
                        </a:rPr>
                        <a:t>stato</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validato</a:t>
                      </a:r>
                      <a:r>
                        <a:rPr lang="en-US" sz="1400" b="0" strike="noStrike" spc="-1" dirty="0">
                          <a:solidFill>
                            <a:srgbClr val="000000"/>
                          </a:solidFill>
                          <a:latin typeface="Cambria" panose="02040503050406030204" pitchFamily="18" charset="0"/>
                          <a:ea typeface="Cambria" panose="02040503050406030204" pitchFamily="18" charset="0"/>
                        </a:rPr>
                        <a:t> dal </a:t>
                      </a:r>
                      <a:r>
                        <a:rPr lang="en-US" sz="1400" b="0" strike="noStrike" spc="-1" dirty="0" err="1">
                          <a:solidFill>
                            <a:srgbClr val="000000"/>
                          </a:solidFill>
                          <a:latin typeface="Cambria" panose="02040503050406030204" pitchFamily="18" charset="0"/>
                          <a:ea typeface="Cambria" panose="02040503050406030204" pitchFamily="18" charset="0"/>
                        </a:rPr>
                        <a:t>responsabile</a:t>
                      </a:r>
                      <a:r>
                        <a:rPr lang="en-US" sz="1400" b="0" strike="noStrike" spc="-1" dirty="0">
                          <a:solidFill>
                            <a:srgbClr val="000000"/>
                          </a:solidFill>
                          <a:latin typeface="Cambria" panose="02040503050406030204" pitchFamily="18" charset="0"/>
                          <a:ea typeface="Cambria" panose="02040503050406030204" pitchFamily="18" charset="0"/>
                        </a:rPr>
                        <a:t> del timesheet di </a:t>
                      </a:r>
                      <a:r>
                        <a:rPr lang="en-US" sz="1400" b="0" strike="noStrike" spc="-1" dirty="0" err="1">
                          <a:solidFill>
                            <a:srgbClr val="000000"/>
                          </a:solidFill>
                          <a:latin typeface="Cambria" panose="02040503050406030204" pitchFamily="18" charset="0"/>
                          <a:ea typeface="Cambria" panose="02040503050406030204" pitchFamily="18" charset="0"/>
                        </a:rPr>
                        <a:t>progetto</a:t>
                      </a:r>
                      <a:r>
                        <a:rPr lang="en-US" sz="1400" b="0" strike="noStrike" spc="-1" dirty="0">
                          <a:solidFill>
                            <a:srgbClr val="000000"/>
                          </a:solidFill>
                          <a:latin typeface="Cambria" panose="02040503050406030204" pitchFamily="18" charset="0"/>
                          <a:ea typeface="Cambria" panose="02040503050406030204" pitchFamily="18" charset="0"/>
                        </a:rPr>
                        <a:t> e </a:t>
                      </a:r>
                      <a:r>
                        <a:rPr lang="en-US" sz="1400" b="0" strike="noStrike" spc="-1" dirty="0" err="1">
                          <a:solidFill>
                            <a:srgbClr val="000000"/>
                          </a:solidFill>
                          <a:latin typeface="Cambria" panose="02040503050406030204" pitchFamily="18" charset="0"/>
                          <a:ea typeface="Cambria" panose="02040503050406030204" pitchFamily="18" charset="0"/>
                        </a:rPr>
                        <a:t>si</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trova</a:t>
                      </a:r>
                      <a:r>
                        <a:rPr lang="en-US" sz="1400" b="0" strike="noStrike" spc="-1" dirty="0">
                          <a:solidFill>
                            <a:srgbClr val="000000"/>
                          </a:solidFill>
                          <a:latin typeface="Cambria" panose="02040503050406030204" pitchFamily="18" charset="0"/>
                          <a:ea typeface="Cambria" panose="02040503050406030204" pitchFamily="18" charset="0"/>
                        </a:rPr>
                        <a:t> in </a:t>
                      </a:r>
                      <a:r>
                        <a:rPr lang="en-US" sz="1400" b="0" strike="noStrike" spc="-1" dirty="0" err="1">
                          <a:solidFill>
                            <a:srgbClr val="000000"/>
                          </a:solidFill>
                          <a:latin typeface="Cambria" panose="02040503050406030204" pitchFamily="18" charset="0"/>
                          <a:ea typeface="Cambria" panose="02040503050406030204" pitchFamily="18" charset="0"/>
                        </a:rPr>
                        <a:t>uno</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stato</a:t>
                      </a:r>
                      <a:r>
                        <a:rPr lang="en-US" sz="1400" b="0" strike="noStrike" spc="-1" dirty="0">
                          <a:solidFill>
                            <a:srgbClr val="000000"/>
                          </a:solidFill>
                          <a:latin typeface="Cambria" panose="02040503050406030204" pitchFamily="18" charset="0"/>
                          <a:ea typeface="Cambria" panose="02040503050406030204" pitchFamily="18" charset="0"/>
                        </a:rPr>
                        <a:t> pronto per la </a:t>
                      </a:r>
                      <a:r>
                        <a:rPr lang="en-US" sz="1400" b="0" strike="noStrike" spc="-1" dirty="0" err="1">
                          <a:solidFill>
                            <a:srgbClr val="000000"/>
                          </a:solidFill>
                          <a:latin typeface="Cambria" panose="02040503050406030204" pitchFamily="18" charset="0"/>
                          <a:ea typeface="Cambria" panose="02040503050406030204" pitchFamily="18" charset="0"/>
                        </a:rPr>
                        <a:t>rendicontazione</a:t>
                      </a:r>
                      <a:endParaRPr lang="en-US" sz="1400" b="0" strike="noStrike" spc="-1" dirty="0">
                        <a:latin typeface="Cambria" panose="02040503050406030204" pitchFamily="18" charset="0"/>
                        <a:ea typeface="Cambria" panose="02040503050406030204" pitchFamily="18" charset="0"/>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gn="just">
                        <a:lnSpc>
                          <a:spcPts val="1199"/>
                        </a:lnSpc>
                      </a:pPr>
                      <a:endParaRPr lang="en-US" sz="1800" b="0" strike="noStrike" spc="-1">
                        <a:latin typeface="Cambria" panose="02040503050406030204" pitchFamily="18" charset="0"/>
                        <a:ea typeface="Cambria" panose="02040503050406030204" pitchFamily="18" charset="0"/>
                      </a:endParaRPr>
                    </a:p>
                    <a:p>
                      <a:pPr algn="just">
                        <a:lnSpc>
                          <a:spcPts val="1199"/>
                        </a:lnSpc>
                      </a:pPr>
                      <a:r>
                        <a:rPr lang="en-US" sz="1400" b="0" strike="noStrike" spc="-1">
                          <a:solidFill>
                            <a:srgbClr val="000000"/>
                          </a:solidFill>
                          <a:latin typeface="Cambria" panose="02040503050406030204" pitchFamily="18" charset="0"/>
                          <a:ea typeface="Cambria" panose="02040503050406030204" pitchFamily="18" charset="0"/>
                        </a:rPr>
                        <a:t>Il timesheet è in sola lettura</a:t>
                      </a:r>
                      <a:endParaRPr lang="en-US" sz="1400" b="0" strike="noStrike" spc="-1">
                        <a:latin typeface="Cambria" panose="02040503050406030204" pitchFamily="18" charset="0"/>
                        <a:ea typeface="Cambria" panose="02040503050406030204" pitchFamily="18" charset="0"/>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extLst>
                  <a:ext uri="{0D108BD9-81ED-4DB2-BD59-A6C34878D82A}">
                    <a16:rowId xmlns="" xmlns:a16="http://schemas.microsoft.com/office/drawing/2014/main" val="10003"/>
                  </a:ext>
                </a:extLst>
              </a:tr>
              <a:tr h="761760">
                <a:tc>
                  <a:txBody>
                    <a:bodyPr/>
                    <a:lstStyle/>
                    <a:p>
                      <a:pPr algn="just">
                        <a:lnSpc>
                          <a:spcPts val="1199"/>
                        </a:lnSpc>
                      </a:pPr>
                      <a:endParaRPr lang="en-US" sz="1800" b="0" strike="noStrike" spc="-1">
                        <a:latin typeface="Cambria" panose="02040503050406030204" pitchFamily="18" charset="0"/>
                        <a:ea typeface="Cambria" panose="02040503050406030204" pitchFamily="18" charset="0"/>
                      </a:endParaRPr>
                    </a:p>
                    <a:p>
                      <a:pPr algn="just">
                        <a:lnSpc>
                          <a:spcPts val="1199"/>
                        </a:lnSpc>
                      </a:pPr>
                      <a:r>
                        <a:rPr lang="en-US" sz="1400" b="1" strike="noStrike" spc="-1">
                          <a:solidFill>
                            <a:srgbClr val="000000"/>
                          </a:solidFill>
                          <a:latin typeface="Cambria" panose="02040503050406030204" pitchFamily="18" charset="0"/>
                          <a:ea typeface="Cambria" panose="02040503050406030204" pitchFamily="18" charset="0"/>
                        </a:rPr>
                        <a:t>RIAPERTO</a:t>
                      </a:r>
                      <a:endParaRPr lang="en-US" sz="1400" b="0" strike="noStrike" spc="-1">
                        <a:latin typeface="Cambria" panose="02040503050406030204" pitchFamily="18" charset="0"/>
                        <a:ea typeface="Cambria" panose="02040503050406030204" pitchFamily="18" charset="0"/>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just">
                        <a:lnSpc>
                          <a:spcPts val="1199"/>
                        </a:lnSpc>
                      </a:pPr>
                      <a:endParaRPr lang="en-US" sz="1800" b="0" strike="noStrike" spc="-1" dirty="0">
                        <a:latin typeface="Cambria" panose="02040503050406030204" pitchFamily="18" charset="0"/>
                        <a:ea typeface="Cambria" panose="02040503050406030204" pitchFamily="18" charset="0"/>
                      </a:endParaRPr>
                    </a:p>
                    <a:p>
                      <a:pPr algn="just">
                        <a:lnSpc>
                          <a:spcPts val="1199"/>
                        </a:lnSpc>
                      </a:pPr>
                      <a:r>
                        <a:rPr lang="en-US" sz="1400" b="0" strike="noStrike" spc="-1" dirty="0" err="1">
                          <a:solidFill>
                            <a:srgbClr val="000000"/>
                          </a:solidFill>
                          <a:latin typeface="Cambria" panose="02040503050406030204" pitchFamily="18" charset="0"/>
                          <a:ea typeface="Cambria" panose="02040503050406030204" pitchFamily="18" charset="0"/>
                        </a:rPr>
                        <a:t>L’effort</a:t>
                      </a:r>
                      <a:r>
                        <a:rPr lang="en-US" sz="1400" b="0" strike="noStrike" spc="-1" dirty="0">
                          <a:solidFill>
                            <a:srgbClr val="000000"/>
                          </a:solidFill>
                          <a:latin typeface="Cambria" panose="02040503050406030204" pitchFamily="18" charset="0"/>
                          <a:ea typeface="Cambria" panose="02040503050406030204" pitchFamily="18" charset="0"/>
                        </a:rPr>
                        <a:t> è </a:t>
                      </a:r>
                      <a:r>
                        <a:rPr lang="en-US" sz="1400" b="0" strike="noStrike" spc="-1" dirty="0" err="1">
                          <a:solidFill>
                            <a:srgbClr val="000000"/>
                          </a:solidFill>
                          <a:latin typeface="Cambria" panose="02040503050406030204" pitchFamily="18" charset="0"/>
                          <a:ea typeface="Cambria" panose="02040503050406030204" pitchFamily="18" charset="0"/>
                        </a:rPr>
                        <a:t>stato</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reso</a:t>
                      </a:r>
                      <a:r>
                        <a:rPr lang="en-US" sz="1400" b="0" strike="noStrike" spc="-1" dirty="0">
                          <a:solidFill>
                            <a:srgbClr val="000000"/>
                          </a:solidFill>
                          <a:latin typeface="Cambria" panose="02040503050406030204" pitchFamily="18" charset="0"/>
                          <a:ea typeface="Cambria" panose="02040503050406030204" pitchFamily="18" charset="0"/>
                        </a:rPr>
                        <a:t> di </a:t>
                      </a:r>
                      <a:r>
                        <a:rPr lang="en-US" sz="1400" b="0" strike="noStrike" spc="-1" dirty="0" err="1">
                          <a:solidFill>
                            <a:srgbClr val="000000"/>
                          </a:solidFill>
                          <a:latin typeface="Cambria" panose="02040503050406030204" pitchFamily="18" charset="0"/>
                          <a:ea typeface="Cambria" panose="02040503050406030204" pitchFamily="18" charset="0"/>
                        </a:rPr>
                        <a:t>nuovo</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modificabile</a:t>
                      </a:r>
                      <a:r>
                        <a:rPr lang="en-US" sz="1400" b="0" strike="noStrike" spc="-1" dirty="0">
                          <a:solidFill>
                            <a:srgbClr val="000000"/>
                          </a:solidFill>
                          <a:latin typeface="Cambria" panose="02040503050406030204" pitchFamily="18" charset="0"/>
                          <a:ea typeface="Cambria" panose="02040503050406030204" pitchFamily="18" charset="0"/>
                        </a:rPr>
                        <a:t> dal </a:t>
                      </a:r>
                      <a:r>
                        <a:rPr lang="en-US" sz="1400" b="0" strike="noStrike" spc="-1" dirty="0" err="1">
                          <a:solidFill>
                            <a:srgbClr val="000000"/>
                          </a:solidFill>
                          <a:latin typeface="Cambria" panose="02040503050406030204" pitchFamily="18" charset="0"/>
                          <a:ea typeface="Cambria" panose="02040503050406030204" pitchFamily="18" charset="0"/>
                        </a:rPr>
                        <a:t>responsabile</a:t>
                      </a:r>
                      <a:r>
                        <a:rPr lang="en-US" sz="1400" b="0" strike="noStrike" spc="-1" dirty="0">
                          <a:solidFill>
                            <a:srgbClr val="000000"/>
                          </a:solidFill>
                          <a:latin typeface="Cambria" panose="02040503050406030204" pitchFamily="18" charset="0"/>
                          <a:ea typeface="Cambria" panose="02040503050406030204" pitchFamily="18" charset="0"/>
                        </a:rPr>
                        <a:t> del timesheet</a:t>
                      </a:r>
                      <a:endParaRPr lang="en-US" sz="1400" b="0" strike="noStrike" spc="-1" dirty="0">
                        <a:latin typeface="Cambria" panose="02040503050406030204" pitchFamily="18" charset="0"/>
                        <a:ea typeface="Cambria" panose="02040503050406030204" pitchFamily="18" charset="0"/>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tc>
                  <a:txBody>
                    <a:bodyPr/>
                    <a:lstStyle/>
                    <a:p>
                      <a:pPr algn="just">
                        <a:lnSpc>
                          <a:spcPts val="1199"/>
                        </a:lnSpc>
                      </a:pPr>
                      <a:endParaRPr lang="en-US" sz="1800" b="0" strike="noStrike" spc="-1">
                        <a:latin typeface="Cambria" panose="02040503050406030204" pitchFamily="18" charset="0"/>
                        <a:ea typeface="Cambria" panose="02040503050406030204" pitchFamily="18" charset="0"/>
                      </a:endParaRPr>
                    </a:p>
                    <a:p>
                      <a:pPr algn="just">
                        <a:lnSpc>
                          <a:spcPts val="1199"/>
                        </a:lnSpc>
                      </a:pPr>
                      <a:r>
                        <a:rPr lang="en-US" sz="1400" b="0" strike="noStrike" spc="-1">
                          <a:solidFill>
                            <a:srgbClr val="000000"/>
                          </a:solidFill>
                          <a:latin typeface="Cambria" panose="02040503050406030204" pitchFamily="18" charset="0"/>
                          <a:ea typeface="Cambria" panose="02040503050406030204" pitchFamily="18" charset="0"/>
                        </a:rPr>
                        <a:t>Le ore del progetto riaperte possono essere modificate dal titolare per essere nuovamente inviate</a:t>
                      </a:r>
                      <a:endParaRPr lang="en-US" sz="1400" b="0" strike="noStrike" spc="-1">
                        <a:latin typeface="Cambria" panose="02040503050406030204" pitchFamily="18" charset="0"/>
                        <a:ea typeface="Cambria" panose="02040503050406030204" pitchFamily="18" charset="0"/>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E9ECF3"/>
                    </a:solidFill>
                  </a:tcPr>
                </a:tc>
                <a:extLst>
                  <a:ext uri="{0D108BD9-81ED-4DB2-BD59-A6C34878D82A}">
                    <a16:rowId xmlns="" xmlns:a16="http://schemas.microsoft.com/office/drawing/2014/main" val="10004"/>
                  </a:ext>
                </a:extLst>
              </a:tr>
              <a:tr h="1066320">
                <a:tc>
                  <a:txBody>
                    <a:bodyPr/>
                    <a:lstStyle/>
                    <a:p>
                      <a:pPr algn="just">
                        <a:lnSpc>
                          <a:spcPts val="1199"/>
                        </a:lnSpc>
                      </a:pPr>
                      <a:endParaRPr lang="en-US" sz="1800" b="0" strike="noStrike" spc="-1">
                        <a:latin typeface="Cambria" panose="02040503050406030204" pitchFamily="18" charset="0"/>
                        <a:ea typeface="Cambria" panose="02040503050406030204" pitchFamily="18" charset="0"/>
                      </a:endParaRPr>
                    </a:p>
                    <a:p>
                      <a:pPr algn="just">
                        <a:lnSpc>
                          <a:spcPts val="1199"/>
                        </a:lnSpc>
                      </a:pPr>
                      <a:r>
                        <a:rPr lang="en-US" sz="1400" b="1" strike="noStrike" spc="-1">
                          <a:solidFill>
                            <a:srgbClr val="000000"/>
                          </a:solidFill>
                          <a:latin typeface="Cambria" panose="02040503050406030204" pitchFamily="18" charset="0"/>
                          <a:ea typeface="Cambria" panose="02040503050406030204" pitchFamily="18" charset="0"/>
                        </a:rPr>
                        <a:t>RENDICONTATO</a:t>
                      </a:r>
                      <a:endParaRPr lang="en-US" sz="1400" b="0" strike="noStrike" spc="-1">
                        <a:latin typeface="Cambria" panose="02040503050406030204" pitchFamily="18" charset="0"/>
                        <a:ea typeface="Cambria" panose="02040503050406030204" pitchFamily="18" charset="0"/>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gn="just">
                        <a:lnSpc>
                          <a:spcPts val="1199"/>
                        </a:lnSpc>
                      </a:pPr>
                      <a:endParaRPr lang="en-US" sz="1800" b="0" strike="noStrike" spc="-1" dirty="0">
                        <a:latin typeface="Cambria" panose="02040503050406030204" pitchFamily="18" charset="0"/>
                        <a:ea typeface="Cambria" panose="02040503050406030204" pitchFamily="18" charset="0"/>
                      </a:endParaRPr>
                    </a:p>
                    <a:p>
                      <a:pPr algn="just">
                        <a:lnSpc>
                          <a:spcPts val="1199"/>
                        </a:lnSpc>
                      </a:pPr>
                      <a:r>
                        <a:rPr lang="en-US" sz="1400" b="0" strike="noStrike" spc="-1" dirty="0" err="1">
                          <a:solidFill>
                            <a:srgbClr val="000000"/>
                          </a:solidFill>
                          <a:latin typeface="Cambria" panose="02040503050406030204" pitchFamily="18" charset="0"/>
                          <a:ea typeface="Cambria" panose="02040503050406030204" pitchFamily="18" charset="0"/>
                        </a:rPr>
                        <a:t>L’effort</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precedentemente</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approvato</a:t>
                      </a:r>
                      <a:r>
                        <a:rPr lang="en-US" sz="1400" b="0" strike="noStrike" spc="-1" dirty="0">
                          <a:solidFill>
                            <a:srgbClr val="000000"/>
                          </a:solidFill>
                          <a:latin typeface="Cambria" panose="02040503050406030204" pitchFamily="18" charset="0"/>
                          <a:ea typeface="Cambria" panose="02040503050406030204" pitchFamily="18" charset="0"/>
                        </a:rPr>
                        <a:t> dal </a:t>
                      </a:r>
                      <a:r>
                        <a:rPr lang="en-US" sz="1400" b="0" strike="noStrike" spc="-1" dirty="0" err="1">
                          <a:solidFill>
                            <a:srgbClr val="000000"/>
                          </a:solidFill>
                          <a:latin typeface="Cambria" panose="02040503050406030204" pitchFamily="18" charset="0"/>
                          <a:ea typeface="Cambria" panose="02040503050406030204" pitchFamily="18" charset="0"/>
                        </a:rPr>
                        <a:t>responsabile</a:t>
                      </a:r>
                      <a:r>
                        <a:rPr lang="en-US" sz="1400" b="0" strike="noStrike" spc="-1" dirty="0">
                          <a:solidFill>
                            <a:srgbClr val="000000"/>
                          </a:solidFill>
                          <a:latin typeface="Cambria" panose="02040503050406030204" pitchFamily="18" charset="0"/>
                          <a:ea typeface="Cambria" panose="02040503050406030204" pitchFamily="18" charset="0"/>
                        </a:rPr>
                        <a:t> di </a:t>
                      </a:r>
                      <a:r>
                        <a:rPr lang="en-US" sz="1400" b="0" strike="noStrike" spc="-1" dirty="0" err="1">
                          <a:solidFill>
                            <a:srgbClr val="000000"/>
                          </a:solidFill>
                          <a:latin typeface="Cambria" panose="02040503050406030204" pitchFamily="18" charset="0"/>
                          <a:ea typeface="Cambria" panose="02040503050406030204" pitchFamily="18" charset="0"/>
                        </a:rPr>
                        <a:t>progetto</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è</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stato</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inviato</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all’ente</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finanziatore</a:t>
                      </a:r>
                      <a:r>
                        <a:rPr lang="en-US" sz="1400" b="0" strike="noStrike" spc="-1" dirty="0">
                          <a:solidFill>
                            <a:srgbClr val="000000"/>
                          </a:solidFill>
                          <a:latin typeface="Cambria" panose="02040503050406030204" pitchFamily="18" charset="0"/>
                          <a:ea typeface="Cambria" panose="02040503050406030204" pitchFamily="18" charset="0"/>
                        </a:rPr>
                        <a:t>. Non </a:t>
                      </a:r>
                      <a:r>
                        <a:rPr lang="en-US" sz="1400" b="0" strike="noStrike" spc="-1" dirty="0" err="1">
                          <a:solidFill>
                            <a:srgbClr val="000000"/>
                          </a:solidFill>
                          <a:latin typeface="Cambria" panose="02040503050406030204" pitchFamily="18" charset="0"/>
                          <a:ea typeface="Cambria" panose="02040503050406030204" pitchFamily="18" charset="0"/>
                        </a:rPr>
                        <a:t>può</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più</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essere</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modificato</a:t>
                      </a:r>
                      <a:r>
                        <a:rPr lang="en-US" sz="1400" b="0" strike="noStrike" spc="-1" dirty="0">
                          <a:solidFill>
                            <a:srgbClr val="000000"/>
                          </a:solidFill>
                          <a:latin typeface="Cambria" panose="02040503050406030204" pitchFamily="18" charset="0"/>
                          <a:ea typeface="Cambria" panose="02040503050406030204" pitchFamily="18" charset="0"/>
                        </a:rPr>
                        <a:t> in </a:t>
                      </a:r>
                      <a:r>
                        <a:rPr lang="en-US" sz="1400" b="0" strike="noStrike" spc="-1" dirty="0" err="1">
                          <a:solidFill>
                            <a:srgbClr val="000000"/>
                          </a:solidFill>
                          <a:latin typeface="Cambria" panose="02040503050406030204" pitchFamily="18" charset="0"/>
                          <a:ea typeface="Cambria" panose="02040503050406030204" pitchFamily="18" charset="0"/>
                        </a:rPr>
                        <a:t>quanto</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è</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uscito</a:t>
                      </a:r>
                      <a:r>
                        <a:rPr lang="en-US" sz="1400" b="0" strike="noStrike" spc="-1" dirty="0">
                          <a:solidFill>
                            <a:srgbClr val="000000"/>
                          </a:solidFill>
                          <a:latin typeface="Cambria" panose="02040503050406030204" pitchFamily="18" charset="0"/>
                          <a:ea typeface="Cambria" panose="02040503050406030204" pitchFamily="18" charset="0"/>
                        </a:rPr>
                        <a:t> dal </a:t>
                      </a:r>
                      <a:r>
                        <a:rPr lang="en-US" sz="1400" b="0" strike="noStrike" spc="-1" dirty="0" err="1">
                          <a:solidFill>
                            <a:srgbClr val="000000"/>
                          </a:solidFill>
                          <a:latin typeface="Cambria" panose="02040503050406030204" pitchFamily="18" charset="0"/>
                          <a:ea typeface="Cambria" panose="02040503050406030204" pitchFamily="18" charset="0"/>
                        </a:rPr>
                        <a:t>sistema</a:t>
                      </a:r>
                      <a:r>
                        <a:rPr lang="en-US" sz="1400" b="0" strike="noStrike" spc="-1" dirty="0">
                          <a:solidFill>
                            <a:srgbClr val="000000"/>
                          </a:solidFill>
                          <a:latin typeface="Cambria" panose="02040503050406030204" pitchFamily="18" charset="0"/>
                          <a:ea typeface="Cambria" panose="02040503050406030204" pitchFamily="18" charset="0"/>
                        </a:rPr>
                        <a:t>.</a:t>
                      </a:r>
                      <a:endParaRPr lang="en-US" sz="1400" b="0" strike="noStrike" spc="-1" dirty="0">
                        <a:latin typeface="Cambria" panose="02040503050406030204" pitchFamily="18" charset="0"/>
                        <a:ea typeface="Cambria" panose="02040503050406030204" pitchFamily="18" charset="0"/>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tc>
                  <a:txBody>
                    <a:bodyPr/>
                    <a:lstStyle/>
                    <a:p>
                      <a:pPr algn="just">
                        <a:lnSpc>
                          <a:spcPts val="1199"/>
                        </a:lnSpc>
                      </a:pPr>
                      <a:endParaRPr lang="en-US" sz="1800" b="0" strike="noStrike" spc="-1" dirty="0">
                        <a:latin typeface="Cambria" panose="02040503050406030204" pitchFamily="18" charset="0"/>
                        <a:ea typeface="Cambria" panose="02040503050406030204" pitchFamily="18" charset="0"/>
                      </a:endParaRPr>
                    </a:p>
                    <a:p>
                      <a:pPr algn="just">
                        <a:lnSpc>
                          <a:spcPts val="1199"/>
                        </a:lnSpc>
                      </a:pPr>
                      <a:r>
                        <a:rPr lang="en-US" sz="1400" b="0" strike="noStrike" spc="-1" dirty="0">
                          <a:solidFill>
                            <a:srgbClr val="000000"/>
                          </a:solidFill>
                          <a:latin typeface="Cambria" panose="02040503050406030204" pitchFamily="18" charset="0"/>
                          <a:ea typeface="Cambria" panose="02040503050406030204" pitchFamily="18" charset="0"/>
                        </a:rPr>
                        <a:t>Il </a:t>
                      </a:r>
                      <a:r>
                        <a:rPr lang="en-US" sz="1400" b="0" strike="noStrike" spc="-1" dirty="0" err="1">
                          <a:solidFill>
                            <a:srgbClr val="000000"/>
                          </a:solidFill>
                          <a:latin typeface="Cambria" panose="02040503050406030204" pitchFamily="18" charset="0"/>
                          <a:ea typeface="Cambria" panose="02040503050406030204" pitchFamily="18" charset="0"/>
                        </a:rPr>
                        <a:t>sistema</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attiva</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vincoli</a:t>
                      </a:r>
                      <a:r>
                        <a:rPr lang="en-US" sz="1400" b="0" strike="noStrike" spc="-1" dirty="0">
                          <a:solidFill>
                            <a:srgbClr val="000000"/>
                          </a:solidFill>
                          <a:latin typeface="Cambria" panose="02040503050406030204" pitchFamily="18" charset="0"/>
                          <a:ea typeface="Cambria" panose="02040503050406030204" pitchFamily="18" charset="0"/>
                        </a:rPr>
                        <a:t> di </a:t>
                      </a:r>
                      <a:r>
                        <a:rPr lang="en-US" sz="1400" b="0" strike="noStrike" spc="-1" dirty="0" err="1">
                          <a:solidFill>
                            <a:srgbClr val="000000"/>
                          </a:solidFill>
                          <a:latin typeface="Cambria" panose="02040503050406030204" pitchFamily="18" charset="0"/>
                          <a:ea typeface="Cambria" panose="02040503050406030204" pitchFamily="18" charset="0"/>
                        </a:rPr>
                        <a:t>controllo</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che</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impediscono</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qualsiasi</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modifica</a:t>
                      </a:r>
                      <a:r>
                        <a:rPr lang="en-US" sz="1400" b="0" strike="noStrike" spc="-1" dirty="0">
                          <a:solidFill>
                            <a:srgbClr val="000000"/>
                          </a:solidFill>
                          <a:latin typeface="Cambria" panose="02040503050406030204" pitchFamily="18" charset="0"/>
                          <a:ea typeface="Cambria" panose="02040503050406030204" pitchFamily="18" charset="0"/>
                        </a:rPr>
                        <a:t> al timesheet </a:t>
                      </a:r>
                      <a:r>
                        <a:rPr lang="en-US" sz="1400" b="0" strike="noStrike" spc="-1" dirty="0" err="1">
                          <a:solidFill>
                            <a:srgbClr val="000000"/>
                          </a:solidFill>
                          <a:latin typeface="Cambria" panose="02040503050406030204" pitchFamily="18" charset="0"/>
                          <a:ea typeface="Cambria" panose="02040503050406030204" pitchFamily="18" charset="0"/>
                        </a:rPr>
                        <a:t>integrato</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della</a:t>
                      </a:r>
                      <a:r>
                        <a:rPr lang="en-US" sz="1400" b="0" strike="noStrike" spc="-1" dirty="0">
                          <a:solidFill>
                            <a:srgbClr val="000000"/>
                          </a:solidFill>
                          <a:latin typeface="Cambria" panose="02040503050406030204" pitchFamily="18" charset="0"/>
                          <a:ea typeface="Cambria" panose="02040503050406030204" pitchFamily="18" charset="0"/>
                        </a:rPr>
                        <a:t> </a:t>
                      </a:r>
                      <a:r>
                        <a:rPr lang="en-US" sz="1400" b="0" strike="noStrike" spc="-1" dirty="0" err="1">
                          <a:solidFill>
                            <a:srgbClr val="000000"/>
                          </a:solidFill>
                          <a:latin typeface="Cambria" panose="02040503050406030204" pitchFamily="18" charset="0"/>
                          <a:ea typeface="Cambria" panose="02040503050406030204" pitchFamily="18" charset="0"/>
                        </a:rPr>
                        <a:t>risorsa</a:t>
                      </a:r>
                      <a:endParaRPr lang="en-US" sz="1400" b="0" strike="noStrike" spc="-1" dirty="0">
                        <a:latin typeface="Cambria" panose="02040503050406030204" pitchFamily="18" charset="0"/>
                        <a:ea typeface="Cambria" panose="02040503050406030204" pitchFamily="18" charset="0"/>
                      </a:endParaRPr>
                    </a:p>
                  </a:txBody>
                  <a:tcPr marL="68400" marR="68400">
                    <a:lnL w="12240">
                      <a:solidFill>
                        <a:srgbClr val="FFFFFF"/>
                      </a:solidFill>
                    </a:lnL>
                    <a:lnR w="12240">
                      <a:solidFill>
                        <a:srgbClr val="FFFFFF"/>
                      </a:solidFill>
                    </a:lnR>
                    <a:lnT w="12240">
                      <a:solidFill>
                        <a:srgbClr val="FFFFFF"/>
                      </a:solidFill>
                    </a:lnT>
                    <a:lnB w="12240">
                      <a:solidFill>
                        <a:srgbClr val="FFFFFF"/>
                      </a:solidFill>
                    </a:lnB>
                    <a:solidFill>
                      <a:srgbClr val="D0D8E7"/>
                    </a:solidFill>
                  </a:tcPr>
                </a:tc>
                <a:extLst>
                  <a:ext uri="{0D108BD9-81ED-4DB2-BD59-A6C34878D82A}">
                    <a16:rowId xmlns="" xmlns:a16="http://schemas.microsoft.com/office/drawing/2014/main" val="10005"/>
                  </a:ext>
                </a:extLst>
              </a:tr>
            </a:tbl>
          </a:graphicData>
        </a:graphic>
      </p:graphicFrame>
      <p:sp>
        <p:nvSpPr>
          <p:cNvPr id="6" name="CasellaDiTesto 5"/>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7" name="Immagine 6"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6" y="79512"/>
            <a:ext cx="1221313" cy="1110285"/>
          </a:xfrm>
          <a:prstGeom prst="rect">
            <a:avLst/>
          </a:prstGeom>
        </p:spPr>
      </p:pic>
      <p:pic>
        <p:nvPicPr>
          <p:cNvPr id="8" name="Immagine 6"/>
          <p:cNvPicPr/>
          <p:nvPr/>
        </p:nvPicPr>
        <p:blipFill>
          <a:blip r:embed="rId3"/>
          <a:stretch/>
        </p:blipFill>
        <p:spPr>
          <a:xfrm>
            <a:off x="7018356" y="71588"/>
            <a:ext cx="1044429" cy="950760"/>
          </a:xfrm>
          <a:prstGeom prst="rect">
            <a:avLst/>
          </a:prstGeom>
          <a:ln>
            <a:noFill/>
          </a:ln>
        </p:spPr>
      </p:pic>
      <p:sp>
        <p:nvSpPr>
          <p:cNvPr id="9" name="TextShape 3"/>
          <p:cNvSpPr txBox="1"/>
          <p:nvPr/>
        </p:nvSpPr>
        <p:spPr>
          <a:xfrm>
            <a:off x="1787996" y="128828"/>
            <a:ext cx="4763122" cy="836280"/>
          </a:xfrm>
          <a:prstGeom prst="rect">
            <a:avLst/>
          </a:prstGeom>
          <a:noFill/>
          <a:ln>
            <a:noFill/>
          </a:ln>
        </p:spPr>
        <p:txBody>
          <a:bodyPr anchor="ctr"/>
          <a:lstStyle/>
          <a:p>
            <a:pPr algn="ctr">
              <a:lnSpc>
                <a:spcPct val="100000"/>
              </a:lnSpc>
            </a:pPr>
            <a:r>
              <a:rPr lang="it-IT" sz="2800" u="sng" spc="-1" dirty="0">
                <a:solidFill>
                  <a:schemeClr val="tx2">
                    <a:lumMod val="75000"/>
                  </a:schemeClr>
                </a:solidFill>
                <a:latin typeface="Athelas Regular"/>
                <a:cs typeface="Athelas Regular"/>
              </a:rPr>
              <a:t>Gli stati del </a:t>
            </a:r>
            <a:r>
              <a:rPr lang="it-IT" sz="2800" u="sng" spc="-1" dirty="0" err="1">
                <a:solidFill>
                  <a:schemeClr val="tx2">
                    <a:lumMod val="75000"/>
                  </a:schemeClr>
                </a:solidFill>
                <a:latin typeface="Athelas Regular"/>
                <a:cs typeface="Athelas Regular"/>
              </a:rPr>
              <a:t>timesheet</a:t>
            </a:r>
            <a:r>
              <a:rPr lang="it-IT" sz="2800" u="sng" spc="-1" dirty="0">
                <a:solidFill>
                  <a:schemeClr val="tx2">
                    <a:lumMod val="75000"/>
                  </a:schemeClr>
                </a:solidFill>
                <a:latin typeface="Athelas Regular"/>
                <a:cs typeface="Athelas Regular"/>
              </a:rPr>
              <a:t> (2)</a:t>
            </a:r>
            <a:endParaRPr lang="it-IT" sz="2800" b="0" u="sng" strike="noStrike" spc="-1" dirty="0">
              <a:solidFill>
                <a:schemeClr val="tx2">
                  <a:lumMod val="75000"/>
                </a:schemeClr>
              </a:solidFill>
              <a:latin typeface="Athelas Regular"/>
              <a:cs typeface="Athelas Regular"/>
            </a:endParaRPr>
          </a:p>
        </p:txBody>
      </p:sp>
      <p:sp>
        <p:nvSpPr>
          <p:cNvPr id="10" name="Rettangolo 9"/>
          <p:cNvSpPr/>
          <p:nvPr/>
        </p:nvSpPr>
        <p:spPr>
          <a:xfrm>
            <a:off x="1029476" y="6452972"/>
            <a:ext cx="6884044" cy="338554"/>
          </a:xfrm>
          <a:prstGeom prst="rect">
            <a:avLst/>
          </a:prstGeom>
        </p:spPr>
        <p:txBody>
          <a:bodyPr wrap="square">
            <a:spAutoFit/>
          </a:bodyPr>
          <a:lstStyle/>
          <a:p>
            <a:pPr marL="360" algn="ctr">
              <a:spcBef>
                <a:spcPts val="641"/>
              </a:spcBef>
            </a:pPr>
            <a:r>
              <a:rPr lang="it-IT" sz="1600" i="1" spc="-1" dirty="0">
                <a:latin typeface="Cambria" panose="02040503050406030204" pitchFamily="18" charset="0"/>
                <a:ea typeface="Cambria" panose="02040503050406030204" pitchFamily="18" charset="0"/>
              </a:rPr>
              <a:t>Il sistema invia mail ad ogni passaggio di stato notificando gli attori interessati</a:t>
            </a:r>
          </a:p>
        </p:txBody>
      </p:sp>
      <p:sp>
        <p:nvSpPr>
          <p:cNvPr id="2" name="Segnaposto numero diapositiva 1"/>
          <p:cNvSpPr>
            <a:spLocks noGrp="1"/>
          </p:cNvSpPr>
          <p:nvPr>
            <p:ph type="sldNum" sz="quarter" idx="12"/>
          </p:nvPr>
        </p:nvSpPr>
        <p:spPr/>
        <p:txBody>
          <a:bodyPr/>
          <a:lstStyle/>
          <a:p>
            <a:fld id="{589818BB-026E-B045-9149-3EE600410FF9}" type="slidenum">
              <a:rPr lang="it-IT" smtClean="0"/>
              <a:t>7</a:t>
            </a:fld>
            <a:endParaRPr lang="it-IT"/>
          </a:p>
        </p:txBody>
      </p:sp>
    </p:spTree>
    <p:extLst>
      <p:ext uri="{BB962C8B-B14F-4D97-AF65-F5344CB8AC3E}">
        <p14:creationId xmlns:p14="http://schemas.microsoft.com/office/powerpoint/2010/main" val="2237015597"/>
      </p:ext>
    </p:extLst>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1565030" y="1022348"/>
            <a:ext cx="3550309" cy="1015663"/>
          </a:xfrm>
          <a:prstGeom prst="rect">
            <a:avLst/>
          </a:prstGeom>
        </p:spPr>
        <p:txBody>
          <a:bodyPr wrap="square">
            <a:spAutoFit/>
          </a:bodyPr>
          <a:lstStyle/>
          <a:p>
            <a:pPr algn="just">
              <a:lnSpc>
                <a:spcPts val="1200"/>
              </a:lnSpc>
            </a:pPr>
            <a:r>
              <a:rPr lang="it-IT" sz="1000" dirty="0">
                <a:latin typeface="Cambria" panose="02040503050406030204" pitchFamily="18" charset="0"/>
                <a:ea typeface="Cambria" panose="02040503050406030204" pitchFamily="18" charset="0"/>
                <a:cs typeface="Verdana" panose="020B0604030504040204" pitchFamily="34" charset="0"/>
              </a:rPr>
              <a:t>Il messaggio avrà la seguente struttura:</a:t>
            </a:r>
          </a:p>
          <a:p>
            <a:pPr algn="just">
              <a:lnSpc>
                <a:spcPts val="1200"/>
              </a:lnSpc>
            </a:pPr>
            <a:r>
              <a:rPr lang="it-IT" sz="1000" dirty="0">
                <a:latin typeface="Cambria" panose="02040503050406030204" pitchFamily="18" charset="0"/>
                <a:ea typeface="Cambria" panose="02040503050406030204" pitchFamily="18" charset="0"/>
                <a:cs typeface="Verdana" panose="020B0604030504040204" pitchFamily="34" charset="0"/>
              </a:rPr>
              <a:t> </a:t>
            </a:r>
          </a:p>
          <a:p>
            <a:pPr algn="just">
              <a:lnSpc>
                <a:spcPts val="1200"/>
              </a:lnSpc>
            </a:pPr>
            <a:r>
              <a:rPr lang="it-IT" sz="1000" dirty="0">
                <a:latin typeface="Cambria" panose="02040503050406030204" pitchFamily="18" charset="0"/>
                <a:ea typeface="Cambria" panose="02040503050406030204" pitchFamily="18" charset="0"/>
                <a:cs typeface="Verdana" panose="020B0604030504040204" pitchFamily="34" charset="0"/>
              </a:rPr>
              <a:t>Per i progetti che passano in stato TS </a:t>
            </a:r>
            <a:r>
              <a:rPr lang="it-IT" sz="1000" b="1" u="sng" dirty="0">
                <a:latin typeface="Cambria" panose="02040503050406030204" pitchFamily="18" charset="0"/>
                <a:ea typeface="Cambria" panose="02040503050406030204" pitchFamily="18" charset="0"/>
                <a:cs typeface="Verdana" panose="020B0604030504040204" pitchFamily="34" charset="0"/>
              </a:rPr>
              <a:t>INVIATO</a:t>
            </a:r>
            <a:r>
              <a:rPr lang="it-IT" sz="1000" dirty="0">
                <a:latin typeface="Cambria" panose="02040503050406030204" pitchFamily="18" charset="0"/>
                <a:ea typeface="Cambria" panose="02040503050406030204" pitchFamily="18" charset="0"/>
                <a:cs typeface="Verdana" panose="020B0604030504040204" pitchFamily="34" charset="0"/>
              </a:rPr>
              <a:t>:</a:t>
            </a:r>
          </a:p>
          <a:p>
            <a:pPr algn="just">
              <a:lnSpc>
                <a:spcPts val="1200"/>
              </a:lnSpc>
            </a:pPr>
            <a:endParaRPr lang="it-IT" sz="1000" dirty="0">
              <a:latin typeface="Cambria" panose="02040503050406030204" pitchFamily="18" charset="0"/>
              <a:ea typeface="Cambria" panose="02040503050406030204" pitchFamily="18" charset="0"/>
              <a:cs typeface="Verdana" panose="020B0604030504040204" pitchFamily="34" charset="0"/>
            </a:endParaRPr>
          </a:p>
          <a:p>
            <a:pPr algn="just">
              <a:lnSpc>
                <a:spcPts val="1200"/>
              </a:lnSpc>
            </a:pPr>
            <a:endParaRPr lang="it-IT" sz="1000" b="1" dirty="0">
              <a:latin typeface="Cambria" panose="02040503050406030204" pitchFamily="18" charset="0"/>
              <a:ea typeface="Cambria" panose="02040503050406030204" pitchFamily="18" charset="0"/>
              <a:cs typeface="Verdana" panose="020B0604030504040204" pitchFamily="34" charset="0"/>
            </a:endParaRPr>
          </a:p>
          <a:p>
            <a:pPr algn="just">
              <a:lnSpc>
                <a:spcPts val="1200"/>
              </a:lnSpc>
            </a:pPr>
            <a:endParaRPr lang="it-IT" sz="1000" b="1" dirty="0">
              <a:latin typeface="Cambria" panose="02040503050406030204" pitchFamily="18" charset="0"/>
              <a:ea typeface="Cambria" panose="02040503050406030204" pitchFamily="18" charset="0"/>
              <a:cs typeface="Verdana" panose="020B0604030504040204" pitchFamily="34" charset="0"/>
            </a:endParaRPr>
          </a:p>
        </p:txBody>
      </p:sp>
      <p:sp>
        <p:nvSpPr>
          <p:cNvPr id="4" name="CasellaDiTesto 3"/>
          <p:cNvSpPr txBox="1"/>
          <p:nvPr/>
        </p:nvSpPr>
        <p:spPr>
          <a:xfrm>
            <a:off x="123092" y="1687876"/>
            <a:ext cx="5952393" cy="2677656"/>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just"/>
            <a:r>
              <a:rPr lang="it-IT" sz="1600" dirty="0">
                <a:latin typeface="Cambria" panose="02040503050406030204" pitchFamily="18" charset="0"/>
                <a:ea typeface="Cambria" panose="02040503050406030204" pitchFamily="18" charset="0"/>
                <a:cs typeface="Verdana" panose="020B0604030504040204" pitchFamily="34" charset="0"/>
              </a:rPr>
              <a:t>[U-GOV PJ] Oggetto: “</a:t>
            </a:r>
            <a:r>
              <a:rPr lang="it-IT" sz="1600" i="1" dirty="0">
                <a:latin typeface="Cambria" panose="02040503050406030204" pitchFamily="18" charset="0"/>
                <a:ea typeface="Cambria" panose="02040503050406030204" pitchFamily="18" charset="0"/>
                <a:cs typeface="Verdana" panose="020B0604030504040204" pitchFamily="34" charset="0"/>
              </a:rPr>
              <a:t>Notifica di INVIO TS </a:t>
            </a:r>
            <a:r>
              <a:rPr lang="it-IT" sz="1600" b="1" i="1" dirty="0">
                <a:latin typeface="Cambria" panose="02040503050406030204" pitchFamily="18" charset="0"/>
                <a:ea typeface="Cambria" panose="02040503050406030204" pitchFamily="18" charset="0"/>
                <a:cs typeface="Verdana" panose="020B0604030504040204" pitchFamily="34" charset="0"/>
              </a:rPr>
              <a:t>FRANK SILVER</a:t>
            </a:r>
            <a:r>
              <a:rPr lang="it-IT" sz="1600" i="1" dirty="0">
                <a:latin typeface="Cambria" panose="02040503050406030204" pitchFamily="18" charset="0"/>
                <a:ea typeface="Cambria" panose="02040503050406030204" pitchFamily="18" charset="0"/>
                <a:cs typeface="Verdana" panose="020B0604030504040204" pitchFamily="34" charset="0"/>
              </a:rPr>
              <a:t> progetto </a:t>
            </a:r>
            <a:r>
              <a:rPr lang="it-IT" sz="1600" b="1" i="1" dirty="0">
                <a:latin typeface="Cambria" panose="02040503050406030204" pitchFamily="18" charset="0"/>
                <a:ea typeface="Cambria" panose="02040503050406030204" pitchFamily="18" charset="0"/>
                <a:cs typeface="Verdana" panose="020B0604030504040204" pitchFamily="34" charset="0"/>
              </a:rPr>
              <a:t>QUICKSTEP</a:t>
            </a:r>
            <a:r>
              <a:rPr lang="it-IT" sz="1600" i="1" dirty="0">
                <a:latin typeface="Cambria" panose="02040503050406030204" pitchFamily="18" charset="0"/>
                <a:ea typeface="Cambria" panose="02040503050406030204" pitchFamily="18" charset="0"/>
                <a:cs typeface="Verdana" panose="020B0604030504040204" pitchFamily="34" charset="0"/>
              </a:rPr>
              <a:t> – </a:t>
            </a:r>
            <a:r>
              <a:rPr lang="it-IT" sz="1600" dirty="0">
                <a:latin typeface="Cambria" panose="02040503050406030204" pitchFamily="18" charset="0"/>
                <a:ea typeface="Cambria" panose="02040503050406030204" pitchFamily="18" charset="0"/>
                <a:cs typeface="Verdana" panose="020B0604030504040204" pitchFamily="34" charset="0"/>
              </a:rPr>
              <a:t>FEBBRAIO 2021</a:t>
            </a:r>
          </a:p>
          <a:p>
            <a:pPr algn="just"/>
            <a:r>
              <a:rPr lang="it-IT" sz="1600" dirty="0">
                <a:latin typeface="Cambria" panose="02040503050406030204" pitchFamily="18" charset="0"/>
                <a:ea typeface="Cambria" panose="02040503050406030204" pitchFamily="18" charset="0"/>
                <a:cs typeface="Verdana" panose="020B0604030504040204" pitchFamily="34" charset="0"/>
              </a:rPr>
              <a:t>Corpo: </a:t>
            </a:r>
          </a:p>
          <a:p>
            <a:pPr algn="just"/>
            <a:r>
              <a:rPr lang="it-IT" sz="1600" dirty="0">
                <a:latin typeface="Cambria" panose="02040503050406030204" pitchFamily="18" charset="0"/>
                <a:ea typeface="Cambria" panose="02040503050406030204" pitchFamily="18" charset="0"/>
                <a:cs typeface="Verdana" panose="020B0604030504040204" pitchFamily="34" charset="0"/>
              </a:rPr>
              <a:t>Buongiorno, </a:t>
            </a:r>
            <a:br>
              <a:rPr lang="it-IT" sz="1600" dirty="0">
                <a:latin typeface="Cambria" panose="02040503050406030204" pitchFamily="18" charset="0"/>
                <a:ea typeface="Cambria" panose="02040503050406030204" pitchFamily="18" charset="0"/>
                <a:cs typeface="Verdana" panose="020B0604030504040204" pitchFamily="34" charset="0"/>
              </a:rPr>
            </a:br>
            <a:r>
              <a:rPr lang="it-IT" sz="1600" dirty="0">
                <a:latin typeface="Cambria" panose="02040503050406030204" pitchFamily="18" charset="0"/>
                <a:ea typeface="Cambria" panose="02040503050406030204" pitchFamily="18" charset="0"/>
                <a:cs typeface="Verdana" panose="020B0604030504040204" pitchFamily="34" charset="0"/>
              </a:rPr>
              <a:t>la risorsa umana </a:t>
            </a:r>
            <a:r>
              <a:rPr lang="it-IT" sz="1600" b="1" i="1" dirty="0">
                <a:latin typeface="Cambria" panose="02040503050406030204" pitchFamily="18" charset="0"/>
                <a:ea typeface="Cambria" panose="02040503050406030204" pitchFamily="18" charset="0"/>
                <a:cs typeface="Verdana" panose="020B0604030504040204" pitchFamily="34" charset="0"/>
              </a:rPr>
              <a:t>FRANK SILVER</a:t>
            </a:r>
            <a:r>
              <a:rPr lang="it-IT" sz="1600" i="1" dirty="0">
                <a:latin typeface="Cambria" panose="02040503050406030204" pitchFamily="18" charset="0"/>
                <a:ea typeface="Cambria" panose="02040503050406030204" pitchFamily="18" charset="0"/>
                <a:cs typeface="Verdana" panose="020B0604030504040204" pitchFamily="34" charset="0"/>
              </a:rPr>
              <a:t> </a:t>
            </a:r>
            <a:r>
              <a:rPr lang="it-IT" sz="1600" dirty="0">
                <a:latin typeface="Cambria" panose="02040503050406030204" pitchFamily="18" charset="0"/>
                <a:ea typeface="Cambria" panose="02040503050406030204" pitchFamily="18" charset="0"/>
                <a:cs typeface="Verdana" panose="020B0604030504040204" pitchFamily="34" charset="0"/>
              </a:rPr>
              <a:t>per il progetto </a:t>
            </a:r>
            <a:r>
              <a:rPr lang="it-IT" sz="1600" b="1" i="1" dirty="0">
                <a:latin typeface="Cambria" panose="02040503050406030204" pitchFamily="18" charset="0"/>
                <a:ea typeface="Cambria" panose="02040503050406030204" pitchFamily="18" charset="0"/>
                <a:cs typeface="Verdana" panose="020B0604030504040204" pitchFamily="34" charset="0"/>
              </a:rPr>
              <a:t>QUICKSTEP</a:t>
            </a:r>
            <a:r>
              <a:rPr lang="it-IT" sz="1600" dirty="0">
                <a:latin typeface="Cambria" panose="02040503050406030204" pitchFamily="18" charset="0"/>
                <a:ea typeface="Cambria" panose="02040503050406030204" pitchFamily="18" charset="0"/>
                <a:cs typeface="Verdana" panose="020B0604030504040204" pitchFamily="34" charset="0"/>
              </a:rPr>
              <a:t> ha INVIATO il suo </a:t>
            </a:r>
            <a:r>
              <a:rPr lang="it-IT" sz="1600" i="1" dirty="0" err="1">
                <a:latin typeface="Cambria" panose="02040503050406030204" pitchFamily="18" charset="0"/>
                <a:ea typeface="Cambria" panose="02040503050406030204" pitchFamily="18" charset="0"/>
                <a:cs typeface="Verdana" panose="020B0604030504040204" pitchFamily="34" charset="0"/>
              </a:rPr>
              <a:t>timesheet</a:t>
            </a:r>
            <a:r>
              <a:rPr lang="it-IT" sz="1600" i="1" dirty="0">
                <a:latin typeface="Cambria" panose="02040503050406030204" pitchFamily="18" charset="0"/>
                <a:ea typeface="Cambria" panose="02040503050406030204" pitchFamily="18" charset="0"/>
                <a:cs typeface="Verdana" panose="020B0604030504040204" pitchFamily="34" charset="0"/>
              </a:rPr>
              <a:t> </a:t>
            </a:r>
            <a:r>
              <a:rPr lang="it-IT" sz="1600" dirty="0">
                <a:latin typeface="Cambria" panose="02040503050406030204" pitchFamily="18" charset="0"/>
                <a:ea typeface="Cambria" panose="02040503050406030204" pitchFamily="18" charset="0"/>
                <a:cs typeface="Verdana" panose="020B0604030504040204" pitchFamily="34" charset="0"/>
              </a:rPr>
              <a:t>di FEBBRAIO 2021.</a:t>
            </a:r>
          </a:p>
          <a:p>
            <a:pPr algn="just"/>
            <a:r>
              <a:rPr lang="it-IT" sz="1600" dirty="0">
                <a:latin typeface="Cambria" panose="02040503050406030204" pitchFamily="18" charset="0"/>
                <a:ea typeface="Cambria" panose="02040503050406030204" pitchFamily="18" charset="0"/>
                <a:cs typeface="Verdana" panose="020B0604030504040204" pitchFamily="34" charset="0"/>
              </a:rPr>
              <a:t>ATTENZIONE: QUESTO E' UN MESSAGGIO INVIATO AUTOMATICAMENTE</a:t>
            </a:r>
          </a:p>
          <a:p>
            <a:pPr algn="just"/>
            <a:endParaRPr lang="it-IT" dirty="0">
              <a:latin typeface="Cambria" panose="02040503050406030204" pitchFamily="18" charset="0"/>
              <a:ea typeface="Cambria" panose="02040503050406030204" pitchFamily="18" charset="0"/>
              <a:cs typeface="Verdana" panose="020B0604030504040204" pitchFamily="34" charset="0"/>
            </a:endParaRPr>
          </a:p>
          <a:p>
            <a:endParaRPr lang="it-IT" dirty="0">
              <a:latin typeface="Cambria" panose="02040503050406030204" pitchFamily="18" charset="0"/>
              <a:ea typeface="Cambria" panose="02040503050406030204" pitchFamily="18" charset="0"/>
            </a:endParaRPr>
          </a:p>
        </p:txBody>
      </p:sp>
      <p:sp>
        <p:nvSpPr>
          <p:cNvPr id="5" name="CasellaDiTesto 4"/>
          <p:cNvSpPr txBox="1"/>
          <p:nvPr/>
        </p:nvSpPr>
        <p:spPr>
          <a:xfrm>
            <a:off x="30773" y="4549676"/>
            <a:ext cx="2765181" cy="2616101"/>
          </a:xfrm>
          <a:prstGeom prst="rect">
            <a:avLst/>
          </a:prstGeom>
          <a:noFill/>
        </p:spPr>
        <p:txBody>
          <a:bodyPr wrap="square" rtlCol="0">
            <a:spAutoFit/>
          </a:bodyPr>
          <a:lstStyle/>
          <a:p>
            <a:pPr algn="just"/>
            <a:r>
              <a:rPr lang="it-IT" sz="1000" b="1" dirty="0">
                <a:latin typeface="Cambria" panose="02040503050406030204" pitchFamily="18" charset="0"/>
                <a:ea typeface="Cambria" panose="02040503050406030204" pitchFamily="18" charset="0"/>
              </a:rPr>
              <a:t>Nota bene:</a:t>
            </a:r>
          </a:p>
          <a:p>
            <a:pPr algn="just"/>
            <a:r>
              <a:rPr lang="it-IT" sz="1000" dirty="0">
                <a:latin typeface="Cambria" panose="02040503050406030204" pitchFamily="18" charset="0"/>
                <a:ea typeface="Cambria" panose="02040503050406030204" pitchFamily="18" charset="0"/>
              </a:rPr>
              <a:t>[PROGETTO]: può essere acronimo o </a:t>
            </a:r>
            <a:r>
              <a:rPr lang="it-IT" sz="1000" dirty="0" err="1">
                <a:latin typeface="Cambria" panose="02040503050406030204" pitchFamily="18" charset="0"/>
                <a:ea typeface="Cambria" panose="02040503050406030204" pitchFamily="18" charset="0"/>
              </a:rPr>
              <a:t>codice_progetto</a:t>
            </a:r>
            <a:r>
              <a:rPr lang="it-IT" sz="1000" dirty="0">
                <a:latin typeface="Cambria" panose="02040503050406030204" pitchFamily="18" charset="0"/>
                <a:ea typeface="Cambria" panose="02040503050406030204" pitchFamily="18" charset="0"/>
              </a:rPr>
              <a:t> in base alla presenza o meno dell'acronimo concatenato al </a:t>
            </a:r>
            <a:r>
              <a:rPr lang="it-IT" sz="1000" dirty="0" err="1">
                <a:latin typeface="Cambria" panose="02040503050406030204" pitchFamily="18" charset="0"/>
                <a:ea typeface="Cambria" panose="02040503050406030204" pitchFamily="18" charset="0"/>
              </a:rPr>
              <a:t>nome_progetto</a:t>
            </a:r>
            <a:r>
              <a:rPr lang="it-IT" sz="1000" dirty="0">
                <a:latin typeface="Cambria" panose="02040503050406030204" pitchFamily="18" charset="0"/>
                <a:ea typeface="Cambria" panose="02040503050406030204" pitchFamily="18" charset="0"/>
              </a:rPr>
              <a:t>.</a:t>
            </a:r>
          </a:p>
          <a:p>
            <a:pPr algn="just"/>
            <a:endParaRPr lang="it-IT" sz="1000" dirty="0">
              <a:latin typeface="Cambria" panose="02040503050406030204" pitchFamily="18" charset="0"/>
              <a:ea typeface="Cambria" panose="02040503050406030204" pitchFamily="18" charset="0"/>
            </a:endParaRPr>
          </a:p>
          <a:p>
            <a:pPr algn="just"/>
            <a:r>
              <a:rPr lang="it-IT" sz="1000" dirty="0">
                <a:latin typeface="Cambria" panose="02040503050406030204" pitchFamily="18" charset="0"/>
                <a:ea typeface="Cambria" panose="02040503050406030204" pitchFamily="18" charset="0"/>
              </a:rPr>
              <a:t>[STATO]: può avere i seguenti valori: INVIATO, RIAPERTO, APPROVATO, RENDICONTATO.</a:t>
            </a:r>
          </a:p>
          <a:p>
            <a:pPr algn="just"/>
            <a:endParaRPr lang="it-IT" sz="1000" dirty="0">
              <a:latin typeface="Cambria" panose="02040503050406030204" pitchFamily="18" charset="0"/>
              <a:ea typeface="Cambria" panose="02040503050406030204" pitchFamily="18" charset="0"/>
            </a:endParaRPr>
          </a:p>
          <a:p>
            <a:pPr algn="just"/>
            <a:r>
              <a:rPr lang="it-IT" sz="1000" dirty="0">
                <a:latin typeface="Cambria" panose="02040503050406030204" pitchFamily="18" charset="0"/>
                <a:ea typeface="Cambria" panose="02040503050406030204" pitchFamily="18" charset="0"/>
              </a:rPr>
              <a:t>[NOTE_DI_RIAPERTURA]: Note di riapertura: &lt;valore note di riapertura se presenti e stato RIAPERTO&gt;</a:t>
            </a:r>
          </a:p>
          <a:p>
            <a:pPr algn="just"/>
            <a:endParaRPr lang="it-IT" dirty="0">
              <a:latin typeface="Cambria" panose="02040503050406030204" pitchFamily="18" charset="0"/>
              <a:ea typeface="Cambria" panose="02040503050406030204" pitchFamily="18" charset="0"/>
            </a:endParaRPr>
          </a:p>
          <a:p>
            <a:pPr algn="just"/>
            <a:endParaRPr lang="it-IT" dirty="0">
              <a:latin typeface="Cambria" panose="02040503050406030204" pitchFamily="18" charset="0"/>
              <a:ea typeface="Cambria" panose="02040503050406030204" pitchFamily="18" charset="0"/>
            </a:endParaRPr>
          </a:p>
          <a:p>
            <a:pPr algn="just"/>
            <a:endParaRPr lang="it-IT" dirty="0">
              <a:latin typeface="Cambria" panose="02040503050406030204" pitchFamily="18" charset="0"/>
              <a:ea typeface="Cambria" panose="02040503050406030204" pitchFamily="18" charset="0"/>
            </a:endParaRPr>
          </a:p>
        </p:txBody>
      </p:sp>
      <p:sp>
        <p:nvSpPr>
          <p:cNvPr id="6" name="CasellaDiTesto 5"/>
          <p:cNvSpPr txBox="1"/>
          <p:nvPr/>
        </p:nvSpPr>
        <p:spPr>
          <a:xfrm>
            <a:off x="2795954" y="3510006"/>
            <a:ext cx="6348046" cy="3046988"/>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just"/>
            <a:r>
              <a:rPr lang="it-IT" sz="1600" dirty="0">
                <a:latin typeface="Cambria" panose="02040503050406030204" pitchFamily="18" charset="0"/>
                <a:ea typeface="Cambria" panose="02040503050406030204" pitchFamily="18" charset="0"/>
                <a:cs typeface="Verdana" panose="020B0604030504040204" pitchFamily="34" charset="0"/>
              </a:rPr>
              <a:t>Per i progetti che passano in stato </a:t>
            </a:r>
            <a:r>
              <a:rPr lang="it-IT" sz="1600" b="1" u="sng" dirty="0">
                <a:latin typeface="Cambria" panose="02040503050406030204" pitchFamily="18" charset="0"/>
                <a:ea typeface="Cambria" panose="02040503050406030204" pitchFamily="18" charset="0"/>
                <a:cs typeface="Verdana" panose="020B0604030504040204" pitchFamily="34" charset="0"/>
              </a:rPr>
              <a:t>RIAPERTO o APPROVATO o RENDICONTATO</a:t>
            </a:r>
            <a:r>
              <a:rPr lang="it-IT" sz="1600" dirty="0">
                <a:latin typeface="Cambria" panose="02040503050406030204" pitchFamily="18" charset="0"/>
                <a:ea typeface="Cambria" panose="02040503050406030204" pitchFamily="18" charset="0"/>
                <a:cs typeface="Verdana" panose="020B0604030504040204" pitchFamily="34" charset="0"/>
              </a:rPr>
              <a:t>:</a:t>
            </a:r>
          </a:p>
          <a:p>
            <a:pPr algn="just"/>
            <a:endParaRPr lang="it-IT" sz="1600" dirty="0">
              <a:latin typeface="Cambria" panose="02040503050406030204" pitchFamily="18" charset="0"/>
              <a:ea typeface="Cambria" panose="02040503050406030204" pitchFamily="18" charset="0"/>
              <a:cs typeface="Verdana" panose="020B0604030504040204" pitchFamily="34" charset="0"/>
            </a:endParaRPr>
          </a:p>
          <a:p>
            <a:pPr algn="just"/>
            <a:r>
              <a:rPr lang="it-IT" sz="1600" dirty="0">
                <a:latin typeface="Cambria" panose="02040503050406030204" pitchFamily="18" charset="0"/>
                <a:ea typeface="Cambria" panose="02040503050406030204" pitchFamily="18" charset="0"/>
                <a:cs typeface="Verdana" panose="020B0604030504040204" pitchFamily="34" charset="0"/>
              </a:rPr>
              <a:t>[U-GOV PJ] Oggetto: “</a:t>
            </a:r>
            <a:r>
              <a:rPr lang="it-IT" sz="1600" i="1" dirty="0">
                <a:latin typeface="Cambria" panose="02040503050406030204" pitchFamily="18" charset="0"/>
                <a:ea typeface="Cambria" panose="02040503050406030204" pitchFamily="18" charset="0"/>
                <a:cs typeface="Verdana" panose="020B0604030504040204" pitchFamily="34" charset="0"/>
              </a:rPr>
              <a:t>Notifica di cambio stato TS”</a:t>
            </a:r>
            <a:endParaRPr lang="it-IT" sz="1600" dirty="0">
              <a:latin typeface="Cambria" panose="02040503050406030204" pitchFamily="18" charset="0"/>
              <a:ea typeface="Cambria" panose="02040503050406030204" pitchFamily="18" charset="0"/>
              <a:cs typeface="Verdana" panose="020B0604030504040204" pitchFamily="34" charset="0"/>
            </a:endParaRPr>
          </a:p>
          <a:p>
            <a:pPr algn="just"/>
            <a:r>
              <a:rPr lang="it-IT" sz="1600" dirty="0">
                <a:latin typeface="Cambria" panose="02040503050406030204" pitchFamily="18" charset="0"/>
                <a:ea typeface="Cambria" panose="02040503050406030204" pitchFamily="18" charset="0"/>
                <a:cs typeface="Verdana" panose="020B0604030504040204" pitchFamily="34" charset="0"/>
              </a:rPr>
              <a:t>Corpo:</a:t>
            </a:r>
          </a:p>
          <a:p>
            <a:pPr algn="just"/>
            <a:r>
              <a:rPr lang="it-IT" sz="1600" dirty="0">
                <a:latin typeface="Cambria" panose="02040503050406030204" pitchFamily="18" charset="0"/>
                <a:ea typeface="Cambria" panose="02040503050406030204" pitchFamily="18" charset="0"/>
                <a:cs typeface="Verdana" panose="020B0604030504040204" pitchFamily="34" charset="0"/>
              </a:rPr>
              <a:t>“Buongiorno, </a:t>
            </a:r>
            <a:br>
              <a:rPr lang="it-IT" sz="1600" dirty="0">
                <a:latin typeface="Cambria" panose="02040503050406030204" pitchFamily="18" charset="0"/>
                <a:ea typeface="Cambria" panose="02040503050406030204" pitchFamily="18" charset="0"/>
                <a:cs typeface="Verdana" panose="020B0604030504040204" pitchFamily="34" charset="0"/>
              </a:rPr>
            </a:br>
            <a:r>
              <a:rPr lang="it-IT" sz="1600" dirty="0">
                <a:latin typeface="Cambria" panose="02040503050406030204" pitchFamily="18" charset="0"/>
                <a:ea typeface="Cambria" panose="02040503050406030204" pitchFamily="18" charset="0"/>
                <a:cs typeface="Verdana" panose="020B0604030504040204" pitchFamily="34" charset="0"/>
              </a:rPr>
              <a:t>il suo </a:t>
            </a:r>
            <a:r>
              <a:rPr lang="it-IT" sz="1600" i="1" dirty="0" err="1">
                <a:latin typeface="Cambria" panose="02040503050406030204" pitchFamily="18" charset="0"/>
                <a:ea typeface="Cambria" panose="02040503050406030204" pitchFamily="18" charset="0"/>
                <a:cs typeface="Verdana" panose="020B0604030504040204" pitchFamily="34" charset="0"/>
              </a:rPr>
              <a:t>timesheet</a:t>
            </a:r>
            <a:r>
              <a:rPr lang="it-IT" sz="1600" dirty="0">
                <a:latin typeface="Cambria" panose="02040503050406030204" pitchFamily="18" charset="0"/>
                <a:ea typeface="Cambria" panose="02040503050406030204" pitchFamily="18" charset="0"/>
                <a:cs typeface="Verdana" panose="020B0604030504040204" pitchFamily="34" charset="0"/>
              </a:rPr>
              <a:t> di FEBBRAIO 2021 per il progetto </a:t>
            </a:r>
            <a:r>
              <a:rPr lang="it-IT" sz="1600" b="1" dirty="0">
                <a:latin typeface="Cambria" panose="02040503050406030204" pitchFamily="18" charset="0"/>
                <a:ea typeface="Cambria" panose="02040503050406030204" pitchFamily="18" charset="0"/>
                <a:cs typeface="Verdana" panose="020B0604030504040204" pitchFamily="34" charset="0"/>
              </a:rPr>
              <a:t>QUICKSTEP</a:t>
            </a:r>
            <a:r>
              <a:rPr lang="it-IT" sz="1600" dirty="0">
                <a:latin typeface="Cambria" panose="02040503050406030204" pitchFamily="18" charset="0"/>
                <a:ea typeface="Cambria" panose="02040503050406030204" pitchFamily="18" charset="0"/>
                <a:cs typeface="Verdana" panose="020B0604030504040204" pitchFamily="34" charset="0"/>
              </a:rPr>
              <a:t> è stato [STATO]. </a:t>
            </a:r>
            <a:br>
              <a:rPr lang="it-IT" sz="1600" dirty="0">
                <a:latin typeface="Cambria" panose="02040503050406030204" pitchFamily="18" charset="0"/>
                <a:ea typeface="Cambria" panose="02040503050406030204" pitchFamily="18" charset="0"/>
                <a:cs typeface="Verdana" panose="020B0604030504040204" pitchFamily="34" charset="0"/>
              </a:rPr>
            </a:br>
            <a:r>
              <a:rPr lang="it-IT" sz="1600" dirty="0">
                <a:latin typeface="Cambria" panose="02040503050406030204" pitchFamily="18" charset="0"/>
                <a:ea typeface="Cambria" panose="02040503050406030204" pitchFamily="18" charset="0"/>
                <a:cs typeface="Verdana" panose="020B0604030504040204" pitchFamily="34" charset="0"/>
              </a:rPr>
              <a:t>[NOTE_DI_RIAPERTURA].</a:t>
            </a:r>
          </a:p>
          <a:p>
            <a:pPr algn="just"/>
            <a:r>
              <a:rPr lang="it-IT" sz="1600" dirty="0">
                <a:latin typeface="Cambria" panose="02040503050406030204" pitchFamily="18" charset="0"/>
                <a:ea typeface="Cambria" panose="02040503050406030204" pitchFamily="18" charset="0"/>
                <a:cs typeface="Verdana" panose="020B0604030504040204" pitchFamily="34" charset="0"/>
              </a:rPr>
              <a:t>ATTENZIONE: QUESTO E' UN MESSAGGIO INVIATO AUTOMATICAMENTE</a:t>
            </a:r>
          </a:p>
          <a:p>
            <a:endParaRPr lang="it-IT" sz="1600" dirty="0">
              <a:latin typeface="Cambria" panose="02040503050406030204" pitchFamily="18" charset="0"/>
              <a:ea typeface="Cambria" panose="02040503050406030204" pitchFamily="18" charset="0"/>
            </a:endParaRPr>
          </a:p>
        </p:txBody>
      </p:sp>
      <p:sp>
        <p:nvSpPr>
          <p:cNvPr id="9" name="CasellaDiTesto 8"/>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10" name="Immagine 9"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6" y="79512"/>
            <a:ext cx="1221313" cy="1110285"/>
          </a:xfrm>
          <a:prstGeom prst="rect">
            <a:avLst/>
          </a:prstGeom>
        </p:spPr>
      </p:pic>
      <p:pic>
        <p:nvPicPr>
          <p:cNvPr id="11" name="Immagine 6"/>
          <p:cNvPicPr/>
          <p:nvPr/>
        </p:nvPicPr>
        <p:blipFill>
          <a:blip r:embed="rId3"/>
          <a:stretch/>
        </p:blipFill>
        <p:spPr>
          <a:xfrm>
            <a:off x="7018356" y="71588"/>
            <a:ext cx="1044429" cy="950760"/>
          </a:xfrm>
          <a:prstGeom prst="rect">
            <a:avLst/>
          </a:prstGeom>
          <a:ln>
            <a:noFill/>
          </a:ln>
        </p:spPr>
      </p:pic>
      <p:sp>
        <p:nvSpPr>
          <p:cNvPr id="12" name="TextShape 3"/>
          <p:cNvSpPr txBox="1"/>
          <p:nvPr/>
        </p:nvSpPr>
        <p:spPr>
          <a:xfrm>
            <a:off x="1787996" y="128828"/>
            <a:ext cx="4763122" cy="836280"/>
          </a:xfrm>
          <a:prstGeom prst="rect">
            <a:avLst/>
          </a:prstGeom>
          <a:noFill/>
          <a:ln>
            <a:noFill/>
          </a:ln>
        </p:spPr>
        <p:txBody>
          <a:bodyPr anchor="ctr"/>
          <a:lstStyle/>
          <a:p>
            <a:pPr algn="ctr">
              <a:lnSpc>
                <a:spcPct val="100000"/>
              </a:lnSpc>
            </a:pPr>
            <a:r>
              <a:rPr lang="it-IT" sz="2800" u="sng" spc="-1" dirty="0">
                <a:solidFill>
                  <a:schemeClr val="tx2">
                    <a:lumMod val="75000"/>
                  </a:schemeClr>
                </a:solidFill>
                <a:latin typeface="Athelas Regular"/>
                <a:cs typeface="Athelas Regular"/>
              </a:rPr>
              <a:t>Messaggio automatico (1)</a:t>
            </a:r>
            <a:endParaRPr lang="it-IT" sz="2800" b="0" u="sng" strike="noStrike" spc="-1" dirty="0">
              <a:solidFill>
                <a:schemeClr val="tx2">
                  <a:lumMod val="75000"/>
                </a:schemeClr>
              </a:solidFill>
              <a:latin typeface="Athelas Regular"/>
              <a:cs typeface="Athelas Regular"/>
            </a:endParaRPr>
          </a:p>
        </p:txBody>
      </p:sp>
      <p:sp>
        <p:nvSpPr>
          <p:cNvPr id="13" name="TextShape 1"/>
          <p:cNvSpPr txBox="1"/>
          <p:nvPr/>
        </p:nvSpPr>
        <p:spPr>
          <a:xfrm>
            <a:off x="2972880" y="6553054"/>
            <a:ext cx="2895120" cy="364680"/>
          </a:xfrm>
          <a:prstGeom prst="rect">
            <a:avLst/>
          </a:prstGeom>
          <a:noFill/>
          <a:ln>
            <a:noFill/>
          </a:ln>
        </p:spPr>
        <p:txBody>
          <a:bodyPr anchor="ctr"/>
          <a:lstStyle/>
          <a:p>
            <a:pPr algn="ctr">
              <a:lnSpc>
                <a:spcPct val="100000"/>
              </a:lnSpc>
            </a:pPr>
            <a:r>
              <a:rPr lang="en-US" sz="1200" b="0" strike="noStrike" spc="-1" dirty="0" err="1">
                <a:solidFill>
                  <a:srgbClr val="8B8B8B"/>
                </a:solidFill>
                <a:latin typeface="Dosis"/>
              </a:rPr>
              <a:t>www.cineca.it</a:t>
            </a:r>
            <a:endParaRPr lang="en-US" sz="1200" b="0" strike="noStrike" spc="-1" dirty="0">
              <a:latin typeface="Times New Roman"/>
            </a:endParaRPr>
          </a:p>
        </p:txBody>
      </p:sp>
    </p:spTree>
    <p:extLst>
      <p:ext uri="{BB962C8B-B14F-4D97-AF65-F5344CB8AC3E}">
        <p14:creationId xmlns:p14="http://schemas.microsoft.com/office/powerpoint/2010/main" val="24804650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467544" y="1256057"/>
            <a:ext cx="7656006" cy="1661993"/>
          </a:xfrm>
          <a:prstGeom prst="rect">
            <a:avLst/>
          </a:prstGeom>
        </p:spPr>
        <p:txBody>
          <a:bodyPr wrap="square">
            <a:spAutoFit/>
          </a:bodyPr>
          <a:lstStyle/>
          <a:p>
            <a:pPr marL="285750" indent="-285750" algn="just">
              <a:lnSpc>
                <a:spcPct val="150000"/>
              </a:lnSpc>
              <a:buFont typeface="Wingdings" panose="05000000000000000000" pitchFamily="2" charset="2"/>
              <a:buChar char="Ø"/>
            </a:pPr>
            <a:r>
              <a:rPr lang="it-IT" sz="1600" dirty="0">
                <a:latin typeface="Cambria" panose="02040503050406030204" pitchFamily="18" charset="0"/>
                <a:ea typeface="Cambria" panose="02040503050406030204" pitchFamily="18" charset="0"/>
                <a:cs typeface="Verdana" panose="020B0604030504040204" pitchFamily="34" charset="0"/>
              </a:rPr>
              <a:t>Esempio di email che arriverà a </a:t>
            </a:r>
            <a:r>
              <a:rPr lang="it-IT" sz="1600" b="1" dirty="0">
                <a:latin typeface="Cambria" panose="02040503050406030204" pitchFamily="18" charset="0"/>
                <a:ea typeface="Cambria" panose="02040503050406030204" pitchFamily="18" charset="0"/>
                <a:cs typeface="Verdana" panose="020B0604030504040204" pitchFamily="34" charset="0"/>
              </a:rPr>
              <a:t>MARY GOLD,</a:t>
            </a:r>
            <a:r>
              <a:rPr lang="it-IT" sz="1600" dirty="0">
                <a:latin typeface="Cambria" panose="02040503050406030204" pitchFamily="18" charset="0"/>
                <a:ea typeface="Cambria" panose="02040503050406030204" pitchFamily="18" charset="0"/>
                <a:cs typeface="Verdana" panose="020B0604030504040204" pitchFamily="34" charset="0"/>
              </a:rPr>
              <a:t> responsabile dei due progetti </a:t>
            </a:r>
            <a:r>
              <a:rPr lang="it-IT" sz="1600" b="1" dirty="0">
                <a:latin typeface="Cambria" panose="02040503050406030204" pitchFamily="18" charset="0"/>
                <a:ea typeface="Cambria" panose="02040503050406030204" pitchFamily="18" charset="0"/>
                <a:cs typeface="Verdana" panose="020B0604030504040204" pitchFamily="34" charset="0"/>
              </a:rPr>
              <a:t>ALFA</a:t>
            </a:r>
            <a:r>
              <a:rPr lang="it-IT" sz="1600" dirty="0">
                <a:latin typeface="Cambria" panose="02040503050406030204" pitchFamily="18" charset="0"/>
                <a:ea typeface="Cambria" panose="02040503050406030204" pitchFamily="18" charset="0"/>
                <a:cs typeface="Verdana" panose="020B0604030504040204" pitchFamily="34" charset="0"/>
              </a:rPr>
              <a:t> E </a:t>
            </a:r>
            <a:r>
              <a:rPr lang="it-IT" sz="1600" b="1" dirty="0">
                <a:latin typeface="Cambria" panose="02040503050406030204" pitchFamily="18" charset="0"/>
                <a:ea typeface="Cambria" panose="02040503050406030204" pitchFamily="18" charset="0"/>
                <a:cs typeface="Verdana" panose="020B0604030504040204" pitchFamily="34" charset="0"/>
              </a:rPr>
              <a:t>BETA </a:t>
            </a:r>
            <a:r>
              <a:rPr lang="it-IT" sz="1600" dirty="0">
                <a:latin typeface="Cambria" panose="02040503050406030204" pitchFamily="18" charset="0"/>
                <a:ea typeface="Cambria" panose="02040503050406030204" pitchFamily="18" charset="0"/>
                <a:cs typeface="Verdana" panose="020B0604030504040204" pitchFamily="34" charset="0"/>
              </a:rPr>
              <a:t>nei quali partecipano </a:t>
            </a:r>
            <a:r>
              <a:rPr lang="it-IT" sz="1600" b="1" dirty="0">
                <a:latin typeface="Cambria" panose="02040503050406030204" pitchFamily="18" charset="0"/>
                <a:ea typeface="Cambria" panose="02040503050406030204" pitchFamily="18" charset="0"/>
                <a:cs typeface="Verdana" panose="020B0604030504040204" pitchFamily="34" charset="0"/>
              </a:rPr>
              <a:t>Frank Silver</a:t>
            </a:r>
            <a:r>
              <a:rPr lang="it-IT" sz="1600" dirty="0">
                <a:latin typeface="Cambria" panose="02040503050406030204" pitchFamily="18" charset="0"/>
                <a:ea typeface="Cambria" panose="02040503050406030204" pitchFamily="18" charset="0"/>
                <a:cs typeface="Verdana" panose="020B0604030504040204" pitchFamily="34" charset="0"/>
              </a:rPr>
              <a:t> e </a:t>
            </a:r>
            <a:r>
              <a:rPr lang="it-IT" sz="1600" b="1" dirty="0">
                <a:latin typeface="Cambria" panose="02040503050406030204" pitchFamily="18" charset="0"/>
                <a:ea typeface="Cambria" panose="02040503050406030204" pitchFamily="18" charset="0"/>
                <a:cs typeface="Verdana" panose="020B0604030504040204" pitchFamily="34" charset="0"/>
              </a:rPr>
              <a:t>Susan </a:t>
            </a:r>
            <a:r>
              <a:rPr lang="it-IT" sz="1600" b="1" dirty="0" err="1">
                <a:latin typeface="Cambria" panose="02040503050406030204" pitchFamily="18" charset="0"/>
                <a:ea typeface="Cambria" panose="02040503050406030204" pitchFamily="18" charset="0"/>
                <a:cs typeface="Verdana" panose="020B0604030504040204" pitchFamily="34" charset="0"/>
              </a:rPr>
              <a:t>Copper</a:t>
            </a:r>
            <a:r>
              <a:rPr lang="it-IT" sz="1600" dirty="0">
                <a:latin typeface="Cambria" panose="02040503050406030204" pitchFamily="18" charset="0"/>
                <a:ea typeface="Cambria" panose="02040503050406030204" pitchFamily="18" charset="0"/>
                <a:cs typeface="Verdana" panose="020B0604030504040204" pitchFamily="34" charset="0"/>
              </a:rPr>
              <a:t> risorse condivise con il progetto </a:t>
            </a:r>
            <a:r>
              <a:rPr lang="it-IT" sz="1600" b="1" dirty="0">
                <a:latin typeface="Cambria" panose="02040503050406030204" pitchFamily="18" charset="0"/>
                <a:ea typeface="Cambria" panose="02040503050406030204" pitchFamily="18" charset="0"/>
                <a:cs typeface="Verdana" panose="020B0604030504040204" pitchFamily="34" charset="0"/>
              </a:rPr>
              <a:t>QUICKSTEP,</a:t>
            </a:r>
            <a:r>
              <a:rPr lang="it-IT" sz="1600" dirty="0">
                <a:latin typeface="Cambria" panose="02040503050406030204" pitchFamily="18" charset="0"/>
                <a:ea typeface="Cambria" panose="02040503050406030204" pitchFamily="18" charset="0"/>
                <a:cs typeface="Verdana" panose="020B0604030504040204" pitchFamily="34" charset="0"/>
              </a:rPr>
              <a:t> che sta per rendicontare:</a:t>
            </a:r>
          </a:p>
          <a:p>
            <a:pPr algn="just">
              <a:lnSpc>
                <a:spcPts val="1200"/>
              </a:lnSpc>
            </a:pPr>
            <a:endParaRPr lang="it-IT" sz="1600" dirty="0">
              <a:latin typeface="Cambria" panose="02040503050406030204" pitchFamily="18" charset="0"/>
              <a:ea typeface="Cambria" panose="02040503050406030204" pitchFamily="18" charset="0"/>
              <a:cs typeface="Verdana" panose="020B0604030504040204" pitchFamily="34" charset="0"/>
            </a:endParaRPr>
          </a:p>
          <a:p>
            <a:pPr lvl="0" algn="just">
              <a:lnSpc>
                <a:spcPts val="1200"/>
              </a:lnSpc>
            </a:pPr>
            <a:endParaRPr lang="it-IT" sz="1600" dirty="0">
              <a:latin typeface="Cambria" panose="02040503050406030204" pitchFamily="18" charset="0"/>
              <a:ea typeface="Cambria" panose="02040503050406030204" pitchFamily="18" charset="0"/>
              <a:cs typeface="Verdana" panose="020B0604030504040204" pitchFamily="34" charset="0"/>
            </a:endParaRPr>
          </a:p>
          <a:p>
            <a:pPr lvl="0" algn="just">
              <a:lnSpc>
                <a:spcPts val="1200"/>
              </a:lnSpc>
            </a:pPr>
            <a:endParaRPr lang="it-IT" sz="1600" dirty="0">
              <a:latin typeface="Cambria" panose="02040503050406030204" pitchFamily="18" charset="0"/>
              <a:ea typeface="Cambria" panose="02040503050406030204" pitchFamily="18" charset="0"/>
              <a:cs typeface="Verdana" panose="020B0604030504040204" pitchFamily="34" charset="0"/>
            </a:endParaRPr>
          </a:p>
        </p:txBody>
      </p:sp>
      <p:sp>
        <p:nvSpPr>
          <p:cNvPr id="3" name="CasellaDiTesto 2"/>
          <p:cNvSpPr txBox="1"/>
          <p:nvPr/>
        </p:nvSpPr>
        <p:spPr>
          <a:xfrm>
            <a:off x="654275" y="2642117"/>
            <a:ext cx="7469275" cy="3739485"/>
          </a:xfrm>
          <a:prstGeom prst="rect">
            <a:avLst/>
          </a:prstGeom>
          <a:ln/>
        </p:spPr>
        <p:style>
          <a:lnRef idx="3">
            <a:schemeClr val="lt1"/>
          </a:lnRef>
          <a:fillRef idx="1">
            <a:schemeClr val="accent1"/>
          </a:fillRef>
          <a:effectRef idx="1">
            <a:schemeClr val="accent1"/>
          </a:effectRef>
          <a:fontRef idx="minor">
            <a:schemeClr val="lt1"/>
          </a:fontRef>
        </p:style>
        <p:txBody>
          <a:bodyPr wrap="square" rtlCol="0">
            <a:spAutoFit/>
          </a:bodyPr>
          <a:lstStyle/>
          <a:p>
            <a:pPr lvl="0" algn="just">
              <a:lnSpc>
                <a:spcPts val="1200"/>
              </a:lnSpc>
            </a:pPr>
            <a:endParaRPr lang="it-IT" dirty="0">
              <a:latin typeface="Cambria" panose="02040503050406030204" pitchFamily="18" charset="0"/>
              <a:ea typeface="Cambria" panose="02040503050406030204" pitchFamily="18" charset="0"/>
              <a:cs typeface="Verdana" panose="020B0604030504040204" pitchFamily="34" charset="0"/>
            </a:endParaRPr>
          </a:p>
          <a:p>
            <a:pPr lvl="0" algn="just">
              <a:lnSpc>
                <a:spcPts val="1200"/>
              </a:lnSpc>
            </a:pPr>
            <a:r>
              <a:rPr lang="it-IT" sz="1400" dirty="0">
                <a:latin typeface="Cambria" panose="02040503050406030204" pitchFamily="18" charset="0"/>
                <a:ea typeface="Cambria" panose="02040503050406030204" pitchFamily="18" charset="0"/>
                <a:cs typeface="Verdana" panose="020B0604030504040204" pitchFamily="34" charset="0"/>
              </a:rPr>
              <a:t>Titolo: [U-GOV PJ] Preavviso di Rendicontazione del Progetto </a:t>
            </a:r>
            <a:r>
              <a:rPr lang="it-IT" sz="1400" b="1" dirty="0">
                <a:latin typeface="Cambria" panose="02040503050406030204" pitchFamily="18" charset="0"/>
                <a:ea typeface="Cambria" panose="02040503050406030204" pitchFamily="18" charset="0"/>
                <a:cs typeface="Verdana" panose="020B0604030504040204" pitchFamily="34" charset="0"/>
              </a:rPr>
              <a:t>QUICKSTEP</a:t>
            </a:r>
          </a:p>
          <a:p>
            <a:pPr lvl="0" algn="just">
              <a:lnSpc>
                <a:spcPts val="1200"/>
              </a:lnSpc>
            </a:pPr>
            <a:r>
              <a:rPr lang="it-IT" sz="1400" dirty="0">
                <a:latin typeface="Cambria" panose="02040503050406030204" pitchFamily="18" charset="0"/>
                <a:ea typeface="Cambria" panose="02040503050406030204" pitchFamily="18" charset="0"/>
                <a:cs typeface="Verdana" panose="020B0604030504040204" pitchFamily="34" charset="0"/>
              </a:rPr>
              <a:t> </a:t>
            </a:r>
          </a:p>
          <a:p>
            <a:pPr algn="just">
              <a:lnSpc>
                <a:spcPct val="150000"/>
              </a:lnSpc>
            </a:pPr>
            <a:r>
              <a:rPr lang="it-IT" sz="1400" dirty="0">
                <a:latin typeface="Cambria" panose="02040503050406030204" pitchFamily="18" charset="0"/>
                <a:ea typeface="Cambria" panose="02040503050406030204" pitchFamily="18" charset="0"/>
                <a:cs typeface="Verdana" panose="020B0604030504040204" pitchFamily="34" charset="0"/>
              </a:rPr>
              <a:t>Buongiorno,</a:t>
            </a:r>
          </a:p>
          <a:p>
            <a:pPr algn="just">
              <a:lnSpc>
                <a:spcPct val="150000"/>
              </a:lnSpc>
            </a:pPr>
            <a:r>
              <a:rPr lang="it-IT" sz="1400" dirty="0">
                <a:latin typeface="Cambria" panose="02040503050406030204" pitchFamily="18" charset="0"/>
                <a:ea typeface="Cambria" panose="02040503050406030204" pitchFamily="18" charset="0"/>
                <a:cs typeface="Verdana" panose="020B0604030504040204" pitchFamily="34" charset="0"/>
              </a:rPr>
              <a:t>per il periodo dal 01/01/2021 al 28/02/2021 per il progetto </a:t>
            </a:r>
            <a:r>
              <a:rPr lang="it-IT" sz="1400" b="1" dirty="0">
                <a:latin typeface="Cambria" panose="02040503050406030204" pitchFamily="18" charset="0"/>
                <a:ea typeface="Cambria" panose="02040503050406030204" pitchFamily="18" charset="0"/>
                <a:cs typeface="Verdana" panose="020B0604030504040204" pitchFamily="34" charset="0"/>
              </a:rPr>
              <a:t>QUICKSTEP</a:t>
            </a:r>
            <a:r>
              <a:rPr lang="it-IT" sz="1400" dirty="0">
                <a:latin typeface="Cambria" panose="02040503050406030204" pitchFamily="18" charset="0"/>
                <a:ea typeface="Cambria" panose="02040503050406030204" pitchFamily="18" charset="0"/>
                <a:cs typeface="Verdana" panose="020B0604030504040204" pitchFamily="34" charset="0"/>
              </a:rPr>
              <a:t>, verrà rendicontato il </a:t>
            </a:r>
            <a:r>
              <a:rPr lang="it-IT" sz="1400" i="1" dirty="0" err="1">
                <a:latin typeface="Cambria" panose="02040503050406030204" pitchFamily="18" charset="0"/>
                <a:ea typeface="Cambria" panose="02040503050406030204" pitchFamily="18" charset="0"/>
                <a:cs typeface="Verdana" panose="020B0604030504040204" pitchFamily="34" charset="0"/>
              </a:rPr>
              <a:t>timesheet</a:t>
            </a:r>
            <a:r>
              <a:rPr lang="it-IT" sz="1400" dirty="0">
                <a:latin typeface="Cambria" panose="02040503050406030204" pitchFamily="18" charset="0"/>
                <a:ea typeface="Cambria" panose="02040503050406030204" pitchFamily="18" charset="0"/>
                <a:cs typeface="Verdana" panose="020B0604030504040204" pitchFamily="34" charset="0"/>
              </a:rPr>
              <a:t> di: </a:t>
            </a:r>
            <a:r>
              <a:rPr lang="it-IT" sz="1400" b="1" dirty="0">
                <a:latin typeface="Cambria" panose="02040503050406030204" pitchFamily="18" charset="0"/>
                <a:ea typeface="Cambria" panose="02040503050406030204" pitchFamily="18" charset="0"/>
                <a:cs typeface="Verdana" panose="020B0604030504040204" pitchFamily="34" charset="0"/>
              </a:rPr>
              <a:t>FRANK SILVER</a:t>
            </a:r>
            <a:r>
              <a:rPr lang="it-IT" sz="1400" dirty="0">
                <a:latin typeface="Cambria" panose="02040503050406030204" pitchFamily="18" charset="0"/>
                <a:ea typeface="Cambria" panose="02040503050406030204" pitchFamily="18" charset="0"/>
                <a:cs typeface="Verdana" panose="020B0604030504040204" pitchFamily="34" charset="0"/>
              </a:rPr>
              <a:t>, </a:t>
            </a:r>
            <a:r>
              <a:rPr lang="it-IT" sz="1400" b="1" dirty="0">
                <a:latin typeface="Cambria" panose="02040503050406030204" pitchFamily="18" charset="0"/>
                <a:ea typeface="Cambria" panose="02040503050406030204" pitchFamily="18" charset="0"/>
                <a:cs typeface="Verdana" panose="020B0604030504040204" pitchFamily="34" charset="0"/>
              </a:rPr>
              <a:t>SUSAN COPPER</a:t>
            </a:r>
            <a:r>
              <a:rPr lang="it-IT" sz="1400" dirty="0">
                <a:latin typeface="Cambria" panose="02040503050406030204" pitchFamily="18" charset="0"/>
                <a:ea typeface="Cambria" panose="02040503050406030204" pitchFamily="18" charset="0"/>
                <a:cs typeface="Verdana" panose="020B0604030504040204" pitchFamily="34" charset="0"/>
              </a:rPr>
              <a:t>.</a:t>
            </a:r>
          </a:p>
          <a:p>
            <a:pPr algn="just">
              <a:lnSpc>
                <a:spcPct val="150000"/>
              </a:lnSpc>
            </a:pPr>
            <a:r>
              <a:rPr lang="it-IT" sz="1400" dirty="0">
                <a:latin typeface="Cambria" panose="02040503050406030204" pitchFamily="18" charset="0"/>
                <a:ea typeface="Cambria" panose="02040503050406030204" pitchFamily="18" charset="0"/>
                <a:cs typeface="Verdana" panose="020B0604030504040204" pitchFamily="34" charset="0"/>
              </a:rPr>
              <a:t>I progetti in cui Lei è «Amministratore </a:t>
            </a:r>
            <a:r>
              <a:rPr lang="it-IT" sz="1400" dirty="0" err="1">
                <a:latin typeface="Cambria" panose="02040503050406030204" pitchFamily="18" charset="0"/>
                <a:ea typeface="Cambria" panose="02040503050406030204" pitchFamily="18" charset="0"/>
                <a:cs typeface="Verdana" panose="020B0604030504040204" pitchFamily="34" charset="0"/>
              </a:rPr>
              <a:t>Timesheet</a:t>
            </a:r>
            <a:r>
              <a:rPr lang="it-IT" sz="1400" dirty="0">
                <a:latin typeface="Cambria" panose="02040503050406030204" pitchFamily="18" charset="0"/>
                <a:ea typeface="Cambria" panose="02040503050406030204" pitchFamily="18" charset="0"/>
                <a:cs typeface="Verdana" panose="020B0604030504040204" pitchFamily="34" charset="0"/>
              </a:rPr>
              <a:t>» per le persone sopra indicate sono:</a:t>
            </a:r>
          </a:p>
          <a:p>
            <a:pPr marL="342900" lvl="0" indent="-342900" algn="just">
              <a:lnSpc>
                <a:spcPct val="150000"/>
              </a:lnSpc>
              <a:buFont typeface="Arial"/>
              <a:buChar char="-"/>
            </a:pPr>
            <a:r>
              <a:rPr lang="it-IT" sz="1400" b="1" dirty="0">
                <a:latin typeface="Cambria" panose="02040503050406030204" pitchFamily="18" charset="0"/>
                <a:ea typeface="Cambria" panose="02040503050406030204" pitchFamily="18" charset="0"/>
                <a:cs typeface="Verdana" panose="020B0604030504040204" pitchFamily="34" charset="0"/>
              </a:rPr>
              <a:t>ALFA</a:t>
            </a:r>
            <a:r>
              <a:rPr lang="it-IT" sz="1400" dirty="0">
                <a:latin typeface="Cambria" panose="02040503050406030204" pitchFamily="18" charset="0"/>
                <a:ea typeface="Cambria" panose="02040503050406030204" pitchFamily="18" charset="0"/>
                <a:cs typeface="Verdana" panose="020B0604030504040204" pitchFamily="34" charset="0"/>
              </a:rPr>
              <a:t>: FRANK SILVER, SUSAN COPPER</a:t>
            </a:r>
          </a:p>
          <a:p>
            <a:pPr marL="342900" lvl="0" indent="-342900" algn="just">
              <a:lnSpc>
                <a:spcPct val="150000"/>
              </a:lnSpc>
              <a:buFont typeface="Arial"/>
              <a:buChar char="-"/>
            </a:pPr>
            <a:r>
              <a:rPr lang="it-IT" sz="1400" b="1" dirty="0">
                <a:latin typeface="Cambria" panose="02040503050406030204" pitchFamily="18" charset="0"/>
                <a:ea typeface="Cambria" panose="02040503050406030204" pitchFamily="18" charset="0"/>
                <a:cs typeface="Verdana" panose="020B0604030504040204" pitchFamily="34" charset="0"/>
              </a:rPr>
              <a:t>BETA</a:t>
            </a:r>
            <a:r>
              <a:rPr lang="it-IT" sz="1400" dirty="0">
                <a:latin typeface="Cambria" panose="02040503050406030204" pitchFamily="18" charset="0"/>
                <a:ea typeface="Cambria" panose="02040503050406030204" pitchFamily="18" charset="0"/>
                <a:cs typeface="Verdana" panose="020B0604030504040204" pitchFamily="34" charset="0"/>
              </a:rPr>
              <a:t>: FRANK SILVER</a:t>
            </a:r>
          </a:p>
          <a:p>
            <a:pPr algn="just">
              <a:lnSpc>
                <a:spcPct val="150000"/>
              </a:lnSpc>
            </a:pPr>
            <a:r>
              <a:rPr lang="it-IT" sz="1400" dirty="0">
                <a:latin typeface="Cambria" panose="02040503050406030204" pitchFamily="18" charset="0"/>
                <a:ea typeface="Cambria" panose="02040503050406030204" pitchFamily="18" charset="0"/>
                <a:cs typeface="Verdana" panose="020B0604030504040204" pitchFamily="34" charset="0"/>
              </a:rPr>
              <a:t>Messaggio di preavviso rendicontazione: «Si avvisa che la rendicontazione avverrà il giorno 1 marzo 2021»</a:t>
            </a:r>
          </a:p>
          <a:p>
            <a:pPr marL="342900" lvl="0" indent="-342900" algn="just">
              <a:lnSpc>
                <a:spcPct val="150000"/>
              </a:lnSpc>
              <a:buFont typeface="Arial"/>
              <a:buChar char=""/>
            </a:pPr>
            <a:r>
              <a:rPr lang="it-IT" sz="1400" dirty="0">
                <a:latin typeface="Cambria" panose="02040503050406030204" pitchFamily="18" charset="0"/>
                <a:ea typeface="Cambria" panose="02040503050406030204" pitchFamily="18" charset="0"/>
                <a:cs typeface="Verdana" panose="020B0604030504040204" pitchFamily="34" charset="0"/>
              </a:rPr>
              <a:t>ATTENZIONE: QUESTO È UN MESSAGGIO INVIATO AUTOMATICAMENTE</a:t>
            </a:r>
          </a:p>
          <a:p>
            <a:endParaRPr lang="it-IT" dirty="0">
              <a:latin typeface="Cambria" panose="02040503050406030204" pitchFamily="18" charset="0"/>
              <a:ea typeface="Cambria" panose="02040503050406030204" pitchFamily="18" charset="0"/>
            </a:endParaRPr>
          </a:p>
        </p:txBody>
      </p:sp>
      <p:sp>
        <p:nvSpPr>
          <p:cNvPr id="6" name="CasellaDiTesto 5"/>
          <p:cNvSpPr txBox="1"/>
          <p:nvPr/>
        </p:nvSpPr>
        <p:spPr>
          <a:xfrm>
            <a:off x="7880930" y="22272"/>
            <a:ext cx="1364476" cy="369332"/>
          </a:xfrm>
          <a:prstGeom prst="rect">
            <a:avLst/>
          </a:prstGeom>
          <a:noFill/>
        </p:spPr>
        <p:txBody>
          <a:bodyPr wrap="none" rtlCol="0">
            <a:spAutoFit/>
          </a:bodyPr>
          <a:lstStyle/>
          <a:p>
            <a:r>
              <a:rPr lang="it-IT" dirty="0">
                <a:solidFill>
                  <a:schemeClr val="tx2">
                    <a:lumMod val="75000"/>
                  </a:schemeClr>
                </a:solidFill>
                <a:latin typeface="Colonna MT"/>
                <a:cs typeface="Colonna MT"/>
              </a:rPr>
              <a:t>TIMESHEET</a:t>
            </a:r>
          </a:p>
        </p:txBody>
      </p:sp>
      <p:pic>
        <p:nvPicPr>
          <p:cNvPr id="7" name="Immagine 6" descr="Schermata 2020-12-08 alle 12.50.0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756" y="79512"/>
            <a:ext cx="1221313" cy="1110285"/>
          </a:xfrm>
          <a:prstGeom prst="rect">
            <a:avLst/>
          </a:prstGeom>
        </p:spPr>
      </p:pic>
      <p:pic>
        <p:nvPicPr>
          <p:cNvPr id="8" name="Immagine 6"/>
          <p:cNvPicPr/>
          <p:nvPr/>
        </p:nvPicPr>
        <p:blipFill>
          <a:blip r:embed="rId3"/>
          <a:stretch/>
        </p:blipFill>
        <p:spPr>
          <a:xfrm>
            <a:off x="7018356" y="71588"/>
            <a:ext cx="1044429" cy="950760"/>
          </a:xfrm>
          <a:prstGeom prst="rect">
            <a:avLst/>
          </a:prstGeom>
          <a:ln>
            <a:noFill/>
          </a:ln>
        </p:spPr>
      </p:pic>
      <p:sp>
        <p:nvSpPr>
          <p:cNvPr id="9" name="TextShape 3"/>
          <p:cNvSpPr txBox="1"/>
          <p:nvPr/>
        </p:nvSpPr>
        <p:spPr>
          <a:xfrm>
            <a:off x="1787996" y="128828"/>
            <a:ext cx="4763122" cy="836280"/>
          </a:xfrm>
          <a:prstGeom prst="rect">
            <a:avLst/>
          </a:prstGeom>
          <a:noFill/>
          <a:ln>
            <a:noFill/>
          </a:ln>
        </p:spPr>
        <p:txBody>
          <a:bodyPr anchor="ctr"/>
          <a:lstStyle/>
          <a:p>
            <a:pPr algn="ctr">
              <a:lnSpc>
                <a:spcPct val="100000"/>
              </a:lnSpc>
            </a:pPr>
            <a:r>
              <a:rPr lang="it-IT" sz="2800" u="sng" spc="-1" dirty="0">
                <a:solidFill>
                  <a:schemeClr val="tx2">
                    <a:lumMod val="75000"/>
                  </a:schemeClr>
                </a:solidFill>
                <a:latin typeface="Athelas Regular"/>
                <a:cs typeface="Athelas Regular"/>
              </a:rPr>
              <a:t>Messaggio automatico (2)</a:t>
            </a:r>
            <a:endParaRPr lang="it-IT" sz="2800" b="0" u="sng" strike="noStrike" spc="-1" dirty="0">
              <a:solidFill>
                <a:schemeClr val="tx2">
                  <a:lumMod val="75000"/>
                </a:schemeClr>
              </a:solidFill>
              <a:latin typeface="Athelas Regular"/>
              <a:cs typeface="Athelas Regular"/>
            </a:endParaRPr>
          </a:p>
        </p:txBody>
      </p:sp>
      <p:sp>
        <p:nvSpPr>
          <p:cNvPr id="10" name="TextShape 1"/>
          <p:cNvSpPr txBox="1"/>
          <p:nvPr/>
        </p:nvSpPr>
        <p:spPr>
          <a:xfrm>
            <a:off x="3018240" y="6537936"/>
            <a:ext cx="2895120" cy="364680"/>
          </a:xfrm>
          <a:prstGeom prst="rect">
            <a:avLst/>
          </a:prstGeom>
          <a:noFill/>
          <a:ln>
            <a:noFill/>
          </a:ln>
        </p:spPr>
        <p:txBody>
          <a:bodyPr anchor="ctr"/>
          <a:lstStyle/>
          <a:p>
            <a:pPr algn="ctr">
              <a:lnSpc>
                <a:spcPct val="100000"/>
              </a:lnSpc>
            </a:pPr>
            <a:r>
              <a:rPr lang="en-US" sz="1200" b="0" strike="noStrike" spc="-1" dirty="0" err="1">
                <a:solidFill>
                  <a:srgbClr val="8B8B8B"/>
                </a:solidFill>
                <a:latin typeface="Dosis"/>
              </a:rPr>
              <a:t>www.cineca.it</a:t>
            </a:r>
            <a:endParaRPr lang="en-US" sz="1200" b="0" strike="noStrike" spc="-1" dirty="0">
              <a:latin typeface="Times New Roman"/>
            </a:endParaRPr>
          </a:p>
        </p:txBody>
      </p:sp>
    </p:spTree>
    <p:extLst>
      <p:ext uri="{BB962C8B-B14F-4D97-AF65-F5344CB8AC3E}">
        <p14:creationId xmlns:p14="http://schemas.microsoft.com/office/powerpoint/2010/main" val="391916468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1789</TotalTime>
  <Words>3586</Words>
  <Application>Microsoft Office PowerPoint</Application>
  <PresentationFormat>Presentazione su schermo (4:3)</PresentationFormat>
  <Paragraphs>355</Paragraphs>
  <Slides>34</Slides>
  <Notes>12</Notes>
  <HiddenSlides>0</HiddenSlides>
  <MMClips>0</MMClips>
  <ScaleCrop>false</ScaleCrop>
  <HeadingPairs>
    <vt:vector size="6" baseType="variant">
      <vt:variant>
        <vt:lpstr>Tema</vt:lpstr>
      </vt:variant>
      <vt:variant>
        <vt:i4>1</vt:i4>
      </vt:variant>
      <vt:variant>
        <vt:lpstr>Server OLE incorporati</vt:lpstr>
      </vt:variant>
      <vt:variant>
        <vt:i4>1</vt:i4>
      </vt:variant>
      <vt:variant>
        <vt:lpstr>Titoli diapositive</vt:lpstr>
      </vt:variant>
      <vt:variant>
        <vt:i4>34</vt:i4>
      </vt:variant>
    </vt:vector>
  </HeadingPairs>
  <TitlesOfParts>
    <vt:vector size="36" baseType="lpstr">
      <vt:lpstr>Tema di Office</vt:lpstr>
      <vt:lpstr>Acrobat Document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Marisa</dc:creator>
  <cp:lastModifiedBy>Maria La sala</cp:lastModifiedBy>
  <cp:revision>174</cp:revision>
  <cp:lastPrinted>2021-05-07T13:35:06Z</cp:lastPrinted>
  <dcterms:created xsi:type="dcterms:W3CDTF">2020-11-17T15:50:24Z</dcterms:created>
  <dcterms:modified xsi:type="dcterms:W3CDTF">2021-11-24T10:01:13Z</dcterms:modified>
</cp:coreProperties>
</file>