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7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546"/>
    <a:srgbClr val="88261C"/>
    <a:srgbClr val="00182A"/>
    <a:srgbClr val="0000FF"/>
    <a:srgbClr val="8B5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19AFB-8527-4007-95BE-37F8DCB2D5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3AC47D-8913-4905-8B78-8324F5E8CFD3}" type="pres">
      <dgm:prSet presAssocID="{D1019AFB-8527-4007-95BE-37F8DCB2D502}" presName="linear" presStyleCnt="0">
        <dgm:presLayoutVars>
          <dgm:dir/>
          <dgm:resizeHandles val="exact"/>
        </dgm:presLayoutVars>
      </dgm:prSet>
      <dgm:spPr/>
    </dgm:pt>
  </dgm:ptLst>
  <dgm:cxnLst>
    <dgm:cxn modelId="{2BF1B8B6-53D3-4B11-B71F-C4EB4B42FC1E}" type="presOf" srcId="{D1019AFB-8527-4007-95BE-37F8DCB2D502}" destId="{243AC47D-8913-4905-8B78-8324F5E8CFD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780E4-6CB1-4DD0-887D-306CA9AE398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34C6421-D1D7-4667-B22D-B8619C6B5F76}">
      <dgm:prSet phldrT="[Testo]"/>
      <dgm:spPr/>
      <dgm:t>
        <a:bodyPr/>
        <a:lstStyle/>
        <a:p>
          <a:r>
            <a:rPr lang="it-IT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Punti Vendita</a:t>
          </a:r>
        </a:p>
      </dgm:t>
    </dgm:pt>
    <dgm:pt modelId="{8F25D2EA-CC7E-48CA-A4C8-A2C7B2B59E46}" type="parTrans" cxnId="{7F3E037E-7148-4151-B374-E9DBB381EEAB}">
      <dgm:prSet/>
      <dgm:spPr/>
      <dgm:t>
        <a:bodyPr/>
        <a:lstStyle/>
        <a:p>
          <a:endParaRPr lang="it-IT"/>
        </a:p>
      </dgm:t>
    </dgm:pt>
    <dgm:pt modelId="{DC4D9B8C-EDAF-4BA5-93BC-6F3E8FC77137}" type="sibTrans" cxnId="{7F3E037E-7148-4151-B374-E9DBB381EEAB}">
      <dgm:prSet/>
      <dgm:spPr/>
      <dgm:t>
        <a:bodyPr/>
        <a:lstStyle/>
        <a:p>
          <a:endParaRPr lang="it-IT"/>
        </a:p>
      </dgm:t>
    </dgm:pt>
    <dgm:pt modelId="{10636392-5624-4A0F-A805-07C407031C8B}">
      <dgm:prSet phldrT="[Testo]"/>
      <dgm:spPr>
        <a:solidFill>
          <a:srgbClr val="FFFF00"/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Sede</a:t>
          </a:r>
        </a:p>
      </dgm:t>
    </dgm:pt>
    <dgm:pt modelId="{2913802B-C7CA-458A-B461-F29E90BD9C36}" type="parTrans" cxnId="{6F8F2754-CC55-428B-A540-1F5F8BFC681A}">
      <dgm:prSet/>
      <dgm:spPr/>
      <dgm:t>
        <a:bodyPr/>
        <a:lstStyle/>
        <a:p>
          <a:endParaRPr lang="it-IT"/>
        </a:p>
      </dgm:t>
    </dgm:pt>
    <dgm:pt modelId="{E21C40CD-3E7A-4A1A-822F-C15A11C19621}" type="sibTrans" cxnId="{6F8F2754-CC55-428B-A540-1F5F8BFC681A}">
      <dgm:prSet/>
      <dgm:spPr/>
      <dgm:t>
        <a:bodyPr/>
        <a:lstStyle/>
        <a:p>
          <a:endParaRPr lang="it-IT"/>
        </a:p>
      </dgm:t>
    </dgm:pt>
    <dgm:pt modelId="{A68D9659-0687-4958-8629-C9EDCF59D423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Stage Marketing</a:t>
          </a:r>
        </a:p>
      </dgm:t>
    </dgm:pt>
    <dgm:pt modelId="{88D70928-D5E1-448C-86FE-61DB0B90DF34}" type="parTrans" cxnId="{E7645D3E-4631-4E01-9B9A-DE1315A4CF0F}">
      <dgm:prSet/>
      <dgm:spPr/>
      <dgm:t>
        <a:bodyPr/>
        <a:lstStyle/>
        <a:p>
          <a:endParaRPr lang="it-IT"/>
        </a:p>
      </dgm:t>
    </dgm:pt>
    <dgm:pt modelId="{72773AB9-DBA8-4B49-BFFA-93D5B5E464DC}" type="sibTrans" cxnId="{E7645D3E-4631-4E01-9B9A-DE1315A4CF0F}">
      <dgm:prSet/>
      <dgm:spPr/>
      <dgm:t>
        <a:bodyPr/>
        <a:lstStyle/>
        <a:p>
          <a:endParaRPr lang="it-IT"/>
        </a:p>
      </dgm:t>
    </dgm:pt>
    <dgm:pt modelId="{2E6F3B38-E741-474B-A581-6868BBD7C88B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Stage HR</a:t>
          </a:r>
        </a:p>
      </dgm:t>
    </dgm:pt>
    <dgm:pt modelId="{8D2679E9-9B7D-441B-B16F-E369943AF925}" type="parTrans" cxnId="{8364210E-CD0C-4A31-A988-FA86B86A275F}">
      <dgm:prSet/>
      <dgm:spPr/>
      <dgm:t>
        <a:bodyPr/>
        <a:lstStyle/>
        <a:p>
          <a:endParaRPr lang="it-IT"/>
        </a:p>
      </dgm:t>
    </dgm:pt>
    <dgm:pt modelId="{A0962691-4D38-41A8-B45C-9562D34AED20}" type="sibTrans" cxnId="{8364210E-CD0C-4A31-A988-FA86B86A275F}">
      <dgm:prSet/>
      <dgm:spPr/>
      <dgm:t>
        <a:bodyPr/>
        <a:lstStyle/>
        <a:p>
          <a:endParaRPr lang="it-IT"/>
        </a:p>
      </dgm:t>
    </dgm:pt>
    <dgm:pt modelId="{B62017FB-BC99-44AE-8ACA-A2115F222561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Allievo Responsabile di negozio</a:t>
          </a:r>
          <a:endParaRPr lang="it-IT" dirty="0"/>
        </a:p>
      </dgm:t>
    </dgm:pt>
    <dgm:pt modelId="{139515EB-BADC-475E-8797-D1EF54FB6567}" type="sibTrans" cxnId="{3952318C-3778-422C-9C85-C2DAEBF79391}">
      <dgm:prSet/>
      <dgm:spPr/>
      <dgm:t>
        <a:bodyPr/>
        <a:lstStyle/>
        <a:p>
          <a:endParaRPr lang="it-IT"/>
        </a:p>
      </dgm:t>
    </dgm:pt>
    <dgm:pt modelId="{14D7ABCC-2240-40D8-9B81-59D167E857AC}" type="parTrans" cxnId="{3952318C-3778-422C-9C85-C2DAEBF79391}">
      <dgm:prSet/>
      <dgm:spPr/>
      <dgm:t>
        <a:bodyPr/>
        <a:lstStyle/>
        <a:p>
          <a:endParaRPr lang="it-IT"/>
        </a:p>
      </dgm:t>
    </dgm:pt>
    <dgm:pt modelId="{512AA623-9727-48E5-A55E-C97EBCFAADE5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Allievo Vice Responsabile di Negozio</a:t>
          </a:r>
        </a:p>
      </dgm:t>
    </dgm:pt>
    <dgm:pt modelId="{0A0F2007-8F4B-4726-98F4-1DCAC703AEDE}" type="parTrans" cxnId="{0FD60CC4-64B8-4430-A31F-DF00D31F0AA4}">
      <dgm:prSet/>
      <dgm:spPr/>
      <dgm:t>
        <a:bodyPr/>
        <a:lstStyle/>
        <a:p>
          <a:endParaRPr lang="it-IT"/>
        </a:p>
      </dgm:t>
    </dgm:pt>
    <dgm:pt modelId="{84591ACA-81DE-47B8-8B84-F9149C43ADBC}" type="sibTrans" cxnId="{0FD60CC4-64B8-4430-A31F-DF00D31F0AA4}">
      <dgm:prSet/>
      <dgm:spPr/>
      <dgm:t>
        <a:bodyPr/>
        <a:lstStyle/>
        <a:p>
          <a:endParaRPr lang="it-IT"/>
        </a:p>
      </dgm:t>
    </dgm:pt>
    <dgm:pt modelId="{ECDA7757-169C-4512-B950-B78D43A3FDEF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Capi Reparto</a:t>
          </a:r>
        </a:p>
      </dgm:t>
    </dgm:pt>
    <dgm:pt modelId="{E98888C4-19D1-44CD-8115-53DEC937120A}" type="parTrans" cxnId="{91234387-211D-4D86-A36A-99CF99A7704A}">
      <dgm:prSet/>
      <dgm:spPr/>
      <dgm:t>
        <a:bodyPr/>
        <a:lstStyle/>
        <a:p>
          <a:endParaRPr lang="it-IT"/>
        </a:p>
      </dgm:t>
    </dgm:pt>
    <dgm:pt modelId="{2223B399-26A2-4CE7-8C1B-299081DEF066}" type="sibTrans" cxnId="{91234387-211D-4D86-A36A-99CF99A7704A}">
      <dgm:prSet/>
      <dgm:spPr/>
      <dgm:t>
        <a:bodyPr/>
        <a:lstStyle/>
        <a:p>
          <a:endParaRPr lang="it-IT"/>
        </a:p>
      </dgm:t>
    </dgm:pt>
    <dgm:pt modelId="{E4F2D439-A057-4E6B-AE04-8B2C85BCC0F2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Stage Commerciale</a:t>
          </a:r>
        </a:p>
      </dgm:t>
    </dgm:pt>
    <dgm:pt modelId="{3EE3B950-A902-4C25-99AC-9E7D2F52D326}" type="parTrans" cxnId="{6CB56D35-7790-4F3C-93D3-4BBDAE1F3F34}">
      <dgm:prSet/>
      <dgm:spPr/>
      <dgm:t>
        <a:bodyPr/>
        <a:lstStyle/>
        <a:p>
          <a:endParaRPr lang="it-IT"/>
        </a:p>
      </dgm:t>
    </dgm:pt>
    <dgm:pt modelId="{700CA59F-F437-4B56-A332-C38C91AC01E6}" type="sibTrans" cxnId="{6CB56D35-7790-4F3C-93D3-4BBDAE1F3F34}">
      <dgm:prSet/>
      <dgm:spPr/>
      <dgm:t>
        <a:bodyPr/>
        <a:lstStyle/>
        <a:p>
          <a:endParaRPr lang="it-IT"/>
        </a:p>
      </dgm:t>
    </dgm:pt>
    <dgm:pt modelId="{AF1CDB7C-CD8D-4F83-B8E0-2D750666CF56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Stage Gestione e Controllo</a:t>
          </a:r>
        </a:p>
      </dgm:t>
    </dgm:pt>
    <dgm:pt modelId="{2A022BCE-69C1-4259-8D59-72A15C0584A3}" type="parTrans" cxnId="{288D369D-27C1-402E-B468-E7DB45BEC4BA}">
      <dgm:prSet/>
      <dgm:spPr/>
      <dgm:t>
        <a:bodyPr/>
        <a:lstStyle/>
        <a:p>
          <a:endParaRPr lang="it-IT"/>
        </a:p>
      </dgm:t>
    </dgm:pt>
    <dgm:pt modelId="{8819989D-7261-4D8D-B63F-114952E7B019}" type="sibTrans" cxnId="{288D369D-27C1-402E-B468-E7DB45BEC4BA}">
      <dgm:prSet/>
      <dgm:spPr/>
      <dgm:t>
        <a:bodyPr/>
        <a:lstStyle/>
        <a:p>
          <a:endParaRPr lang="it-IT"/>
        </a:p>
      </dgm:t>
    </dgm:pt>
    <dgm:pt modelId="{D0A8E82F-408B-4483-B340-E7A156363365}" type="pres">
      <dgm:prSet presAssocID="{6D5780E4-6CB1-4DD0-887D-306CA9AE3986}" presName="linear" presStyleCnt="0">
        <dgm:presLayoutVars>
          <dgm:dir/>
          <dgm:resizeHandles val="exact"/>
        </dgm:presLayoutVars>
      </dgm:prSet>
      <dgm:spPr/>
    </dgm:pt>
    <dgm:pt modelId="{0BAD2059-89D5-419A-BCD3-D3E29F46730D}" type="pres">
      <dgm:prSet presAssocID="{134C6421-D1D7-4667-B22D-B8619C6B5F76}" presName="comp" presStyleCnt="0"/>
      <dgm:spPr/>
    </dgm:pt>
    <dgm:pt modelId="{77F1423F-3A16-479D-9746-A6D4CD50697D}" type="pres">
      <dgm:prSet presAssocID="{134C6421-D1D7-4667-B22D-B8619C6B5F76}" presName="box" presStyleLbl="node1" presStyleIdx="0" presStyleCnt="2" custLinFactNeighborX="-19289" custLinFactNeighborY="-5580"/>
      <dgm:spPr/>
    </dgm:pt>
    <dgm:pt modelId="{1702F43F-4493-41CD-8EF7-1DE000BEC6C5}" type="pres">
      <dgm:prSet presAssocID="{134C6421-D1D7-4667-B22D-B8619C6B5F76}" presName="img" presStyleLbl="fgImgPlace1" presStyleIdx="0" presStyleCnt="2" custScaleX="107318" custScaleY="1102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81D2C55-1F1D-4977-A012-1E032242C467}" type="pres">
      <dgm:prSet presAssocID="{134C6421-D1D7-4667-B22D-B8619C6B5F76}" presName="text" presStyleLbl="node1" presStyleIdx="0" presStyleCnt="2">
        <dgm:presLayoutVars>
          <dgm:bulletEnabled val="1"/>
        </dgm:presLayoutVars>
      </dgm:prSet>
      <dgm:spPr/>
    </dgm:pt>
    <dgm:pt modelId="{1B48DAAF-1D40-4521-A318-8BA1D9CB9A08}" type="pres">
      <dgm:prSet presAssocID="{DC4D9B8C-EDAF-4BA5-93BC-6F3E8FC77137}" presName="spacer" presStyleCnt="0"/>
      <dgm:spPr/>
    </dgm:pt>
    <dgm:pt modelId="{66DCD8C6-6F4B-459B-8533-7DC47982689A}" type="pres">
      <dgm:prSet presAssocID="{10636392-5624-4A0F-A805-07C407031C8B}" presName="comp" presStyleCnt="0"/>
      <dgm:spPr/>
    </dgm:pt>
    <dgm:pt modelId="{371FAA60-547A-49D2-95D6-FF2B83AA5F6F}" type="pres">
      <dgm:prSet presAssocID="{10636392-5624-4A0F-A805-07C407031C8B}" presName="box" presStyleLbl="node1" presStyleIdx="1" presStyleCnt="2"/>
      <dgm:spPr/>
    </dgm:pt>
    <dgm:pt modelId="{A7D26FE8-C545-44C5-ACC2-A0DCD408E16B}" type="pres">
      <dgm:prSet presAssocID="{10636392-5624-4A0F-A805-07C407031C8B}" presName="img" presStyleLbl="fgImgPlace1" presStyleIdx="1" presStyleCnt="2" custScaleX="98216" custScaleY="940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5601D362-F41D-441C-A332-FC685EE7C659}" type="pres">
      <dgm:prSet presAssocID="{10636392-5624-4A0F-A805-07C407031C8B}" presName="text" presStyleLbl="node1" presStyleIdx="1" presStyleCnt="2">
        <dgm:presLayoutVars>
          <dgm:bulletEnabled val="1"/>
        </dgm:presLayoutVars>
      </dgm:prSet>
      <dgm:spPr/>
    </dgm:pt>
  </dgm:ptLst>
  <dgm:cxnLst>
    <dgm:cxn modelId="{3A7A7E01-CF6B-429C-B763-BBEAE247CB04}" type="presOf" srcId="{E4F2D439-A057-4E6B-AE04-8B2C85BCC0F2}" destId="{5601D362-F41D-441C-A332-FC685EE7C659}" srcOrd="1" destOrd="3" presId="urn:microsoft.com/office/officeart/2005/8/layout/vList4"/>
    <dgm:cxn modelId="{8364210E-CD0C-4A31-A988-FA86B86A275F}" srcId="{10636392-5624-4A0F-A805-07C407031C8B}" destId="{2E6F3B38-E741-474B-A581-6868BBD7C88B}" srcOrd="1" destOrd="0" parTransId="{8D2679E9-9B7D-441B-B16F-E369943AF925}" sibTransId="{A0962691-4D38-41A8-B45C-9562D34AED20}"/>
    <dgm:cxn modelId="{4EF59E20-95B0-46D1-909F-99C4DDB39204}" type="presOf" srcId="{ECDA7757-169C-4512-B950-B78D43A3FDEF}" destId="{281D2C55-1F1D-4977-A012-1E032242C467}" srcOrd="1" destOrd="3" presId="urn:microsoft.com/office/officeart/2005/8/layout/vList4"/>
    <dgm:cxn modelId="{57ED3026-E987-4160-BC6F-B6C0DBD8E106}" type="presOf" srcId="{6D5780E4-6CB1-4DD0-887D-306CA9AE3986}" destId="{D0A8E82F-408B-4483-B340-E7A156363365}" srcOrd="0" destOrd="0" presId="urn:microsoft.com/office/officeart/2005/8/layout/vList4"/>
    <dgm:cxn modelId="{2BDDDC2A-38BA-49BD-9889-7535C2F3A2A3}" type="presOf" srcId="{AF1CDB7C-CD8D-4F83-B8E0-2D750666CF56}" destId="{5601D362-F41D-441C-A332-FC685EE7C659}" srcOrd="1" destOrd="4" presId="urn:microsoft.com/office/officeart/2005/8/layout/vList4"/>
    <dgm:cxn modelId="{6CB56D35-7790-4F3C-93D3-4BBDAE1F3F34}" srcId="{10636392-5624-4A0F-A805-07C407031C8B}" destId="{E4F2D439-A057-4E6B-AE04-8B2C85BCC0F2}" srcOrd="2" destOrd="0" parTransId="{3EE3B950-A902-4C25-99AC-9E7D2F52D326}" sibTransId="{700CA59F-F437-4B56-A332-C38C91AC01E6}"/>
    <dgm:cxn modelId="{E7645D3E-4631-4E01-9B9A-DE1315A4CF0F}" srcId="{10636392-5624-4A0F-A805-07C407031C8B}" destId="{A68D9659-0687-4958-8629-C9EDCF59D423}" srcOrd="0" destOrd="0" parTransId="{88D70928-D5E1-448C-86FE-61DB0B90DF34}" sibTransId="{72773AB9-DBA8-4B49-BFFA-93D5B5E464DC}"/>
    <dgm:cxn modelId="{F6440344-8BDF-48C5-A9EA-3FD6116D6250}" type="presOf" srcId="{10636392-5624-4A0F-A805-07C407031C8B}" destId="{5601D362-F41D-441C-A332-FC685EE7C659}" srcOrd="1" destOrd="0" presId="urn:microsoft.com/office/officeart/2005/8/layout/vList4"/>
    <dgm:cxn modelId="{DB052166-10A3-489C-A6EB-AB37F6101D70}" type="presOf" srcId="{10636392-5624-4A0F-A805-07C407031C8B}" destId="{371FAA60-547A-49D2-95D6-FF2B83AA5F6F}" srcOrd="0" destOrd="0" presId="urn:microsoft.com/office/officeart/2005/8/layout/vList4"/>
    <dgm:cxn modelId="{2E58AC68-6A40-47FE-875F-E4F7DFF30215}" type="presOf" srcId="{B62017FB-BC99-44AE-8ACA-A2115F222561}" destId="{281D2C55-1F1D-4977-A012-1E032242C467}" srcOrd="1" destOrd="1" presId="urn:microsoft.com/office/officeart/2005/8/layout/vList4"/>
    <dgm:cxn modelId="{5A56C270-0563-4174-AC82-700859A377E3}" type="presOf" srcId="{512AA623-9727-48E5-A55E-C97EBCFAADE5}" destId="{77F1423F-3A16-479D-9746-A6D4CD50697D}" srcOrd="0" destOrd="2" presId="urn:microsoft.com/office/officeart/2005/8/layout/vList4"/>
    <dgm:cxn modelId="{6F8F2754-CC55-428B-A540-1F5F8BFC681A}" srcId="{6D5780E4-6CB1-4DD0-887D-306CA9AE3986}" destId="{10636392-5624-4A0F-A805-07C407031C8B}" srcOrd="1" destOrd="0" parTransId="{2913802B-C7CA-458A-B461-F29E90BD9C36}" sibTransId="{E21C40CD-3E7A-4A1A-822F-C15A11C19621}"/>
    <dgm:cxn modelId="{7F3E037E-7148-4151-B374-E9DBB381EEAB}" srcId="{6D5780E4-6CB1-4DD0-887D-306CA9AE3986}" destId="{134C6421-D1D7-4667-B22D-B8619C6B5F76}" srcOrd="0" destOrd="0" parTransId="{8F25D2EA-CC7E-48CA-A4C8-A2C7B2B59E46}" sibTransId="{DC4D9B8C-EDAF-4BA5-93BC-6F3E8FC77137}"/>
    <dgm:cxn modelId="{F8E63A86-E802-408E-B8B1-5BFDE5BFD233}" type="presOf" srcId="{134C6421-D1D7-4667-B22D-B8619C6B5F76}" destId="{281D2C55-1F1D-4977-A012-1E032242C467}" srcOrd="1" destOrd="0" presId="urn:microsoft.com/office/officeart/2005/8/layout/vList4"/>
    <dgm:cxn modelId="{91234387-211D-4D86-A36A-99CF99A7704A}" srcId="{134C6421-D1D7-4667-B22D-B8619C6B5F76}" destId="{ECDA7757-169C-4512-B950-B78D43A3FDEF}" srcOrd="2" destOrd="0" parTransId="{E98888C4-19D1-44CD-8115-53DEC937120A}" sibTransId="{2223B399-26A2-4CE7-8C1B-299081DEF066}"/>
    <dgm:cxn modelId="{09F7858A-1A81-4674-9322-9FAD0AF4D248}" type="presOf" srcId="{134C6421-D1D7-4667-B22D-B8619C6B5F76}" destId="{77F1423F-3A16-479D-9746-A6D4CD50697D}" srcOrd="0" destOrd="0" presId="urn:microsoft.com/office/officeart/2005/8/layout/vList4"/>
    <dgm:cxn modelId="{3952318C-3778-422C-9C85-C2DAEBF79391}" srcId="{134C6421-D1D7-4667-B22D-B8619C6B5F76}" destId="{B62017FB-BC99-44AE-8ACA-A2115F222561}" srcOrd="0" destOrd="0" parTransId="{14D7ABCC-2240-40D8-9B81-59D167E857AC}" sibTransId="{139515EB-BADC-475E-8797-D1EF54FB6567}"/>
    <dgm:cxn modelId="{CD59EC9B-1B27-458D-BAC3-574A60BBA06D}" type="presOf" srcId="{2E6F3B38-E741-474B-A581-6868BBD7C88B}" destId="{371FAA60-547A-49D2-95D6-FF2B83AA5F6F}" srcOrd="0" destOrd="2" presId="urn:microsoft.com/office/officeart/2005/8/layout/vList4"/>
    <dgm:cxn modelId="{288D369D-27C1-402E-B468-E7DB45BEC4BA}" srcId="{10636392-5624-4A0F-A805-07C407031C8B}" destId="{AF1CDB7C-CD8D-4F83-B8E0-2D750666CF56}" srcOrd="3" destOrd="0" parTransId="{2A022BCE-69C1-4259-8D59-72A15C0584A3}" sibTransId="{8819989D-7261-4D8D-B63F-114952E7B019}"/>
    <dgm:cxn modelId="{D44E92A9-5054-4229-BD87-1C9FC1614446}" type="presOf" srcId="{A68D9659-0687-4958-8629-C9EDCF59D423}" destId="{371FAA60-547A-49D2-95D6-FF2B83AA5F6F}" srcOrd="0" destOrd="1" presId="urn:microsoft.com/office/officeart/2005/8/layout/vList4"/>
    <dgm:cxn modelId="{EE5FB9B9-0A78-4BDF-ACAF-3758FEA38C00}" type="presOf" srcId="{2E6F3B38-E741-474B-A581-6868BBD7C88B}" destId="{5601D362-F41D-441C-A332-FC685EE7C659}" srcOrd="1" destOrd="2" presId="urn:microsoft.com/office/officeart/2005/8/layout/vList4"/>
    <dgm:cxn modelId="{542D48BD-4165-493E-8183-714ACDB89961}" type="presOf" srcId="{A68D9659-0687-4958-8629-C9EDCF59D423}" destId="{5601D362-F41D-441C-A332-FC685EE7C659}" srcOrd="1" destOrd="1" presId="urn:microsoft.com/office/officeart/2005/8/layout/vList4"/>
    <dgm:cxn modelId="{0FD60CC4-64B8-4430-A31F-DF00D31F0AA4}" srcId="{134C6421-D1D7-4667-B22D-B8619C6B5F76}" destId="{512AA623-9727-48E5-A55E-C97EBCFAADE5}" srcOrd="1" destOrd="0" parTransId="{0A0F2007-8F4B-4726-98F4-1DCAC703AEDE}" sibTransId="{84591ACA-81DE-47B8-8B84-F9149C43ADBC}"/>
    <dgm:cxn modelId="{A83B7ECD-0D93-46A2-A3DE-80232739259C}" type="presOf" srcId="{512AA623-9727-48E5-A55E-C97EBCFAADE5}" destId="{281D2C55-1F1D-4977-A012-1E032242C467}" srcOrd="1" destOrd="2" presId="urn:microsoft.com/office/officeart/2005/8/layout/vList4"/>
    <dgm:cxn modelId="{1EEB63DD-F60D-4709-A893-975D60C6911A}" type="presOf" srcId="{E4F2D439-A057-4E6B-AE04-8B2C85BCC0F2}" destId="{371FAA60-547A-49D2-95D6-FF2B83AA5F6F}" srcOrd="0" destOrd="3" presId="urn:microsoft.com/office/officeart/2005/8/layout/vList4"/>
    <dgm:cxn modelId="{099895E2-F62B-4CFA-B015-DE5E3001C272}" type="presOf" srcId="{AF1CDB7C-CD8D-4F83-B8E0-2D750666CF56}" destId="{371FAA60-547A-49D2-95D6-FF2B83AA5F6F}" srcOrd="0" destOrd="4" presId="urn:microsoft.com/office/officeart/2005/8/layout/vList4"/>
    <dgm:cxn modelId="{1430AFF3-73A2-412B-9FC4-0917F6CD3EB4}" type="presOf" srcId="{ECDA7757-169C-4512-B950-B78D43A3FDEF}" destId="{77F1423F-3A16-479D-9746-A6D4CD50697D}" srcOrd="0" destOrd="3" presId="urn:microsoft.com/office/officeart/2005/8/layout/vList4"/>
    <dgm:cxn modelId="{3F71DAF6-0C73-4BC5-85DB-EA600A5A78E3}" type="presOf" srcId="{B62017FB-BC99-44AE-8ACA-A2115F222561}" destId="{77F1423F-3A16-479D-9746-A6D4CD50697D}" srcOrd="0" destOrd="1" presId="urn:microsoft.com/office/officeart/2005/8/layout/vList4"/>
    <dgm:cxn modelId="{A39842EE-6319-41FE-B062-83F55D04C58A}" type="presParOf" srcId="{D0A8E82F-408B-4483-B340-E7A156363365}" destId="{0BAD2059-89D5-419A-BCD3-D3E29F46730D}" srcOrd="0" destOrd="0" presId="urn:microsoft.com/office/officeart/2005/8/layout/vList4"/>
    <dgm:cxn modelId="{D0061461-F1EA-403E-84EB-A745FB91D4BF}" type="presParOf" srcId="{0BAD2059-89D5-419A-BCD3-D3E29F46730D}" destId="{77F1423F-3A16-479D-9746-A6D4CD50697D}" srcOrd="0" destOrd="0" presId="urn:microsoft.com/office/officeart/2005/8/layout/vList4"/>
    <dgm:cxn modelId="{9C5024F1-79DA-45D7-8698-A00BEF124E17}" type="presParOf" srcId="{0BAD2059-89D5-419A-BCD3-D3E29F46730D}" destId="{1702F43F-4493-41CD-8EF7-1DE000BEC6C5}" srcOrd="1" destOrd="0" presId="urn:microsoft.com/office/officeart/2005/8/layout/vList4"/>
    <dgm:cxn modelId="{16D9BA8A-D3D1-4391-BC3D-9891EF667322}" type="presParOf" srcId="{0BAD2059-89D5-419A-BCD3-D3E29F46730D}" destId="{281D2C55-1F1D-4977-A012-1E032242C467}" srcOrd="2" destOrd="0" presId="urn:microsoft.com/office/officeart/2005/8/layout/vList4"/>
    <dgm:cxn modelId="{AA42FAB5-0971-4002-B48D-0B1B712EF4E9}" type="presParOf" srcId="{D0A8E82F-408B-4483-B340-E7A156363365}" destId="{1B48DAAF-1D40-4521-A318-8BA1D9CB9A08}" srcOrd="1" destOrd="0" presId="urn:microsoft.com/office/officeart/2005/8/layout/vList4"/>
    <dgm:cxn modelId="{14318650-172B-43E1-B27C-D1A248817FA2}" type="presParOf" srcId="{D0A8E82F-408B-4483-B340-E7A156363365}" destId="{66DCD8C6-6F4B-459B-8533-7DC47982689A}" srcOrd="2" destOrd="0" presId="urn:microsoft.com/office/officeart/2005/8/layout/vList4"/>
    <dgm:cxn modelId="{4CFB44CB-1522-486E-8C69-289296C424B6}" type="presParOf" srcId="{66DCD8C6-6F4B-459B-8533-7DC47982689A}" destId="{371FAA60-547A-49D2-95D6-FF2B83AA5F6F}" srcOrd="0" destOrd="0" presId="urn:microsoft.com/office/officeart/2005/8/layout/vList4"/>
    <dgm:cxn modelId="{9C366255-21CA-45F1-B252-FC5576F878F2}" type="presParOf" srcId="{66DCD8C6-6F4B-459B-8533-7DC47982689A}" destId="{A7D26FE8-C545-44C5-ACC2-A0DCD408E16B}" srcOrd="1" destOrd="0" presId="urn:microsoft.com/office/officeart/2005/8/layout/vList4"/>
    <dgm:cxn modelId="{7E858F05-21A9-4C0C-8BE3-CD08D42F6EB2}" type="presParOf" srcId="{66DCD8C6-6F4B-459B-8533-7DC47982689A}" destId="{5601D362-F41D-441C-A332-FC685EE7C6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1423F-3A16-479D-9746-A6D4CD50697D}">
      <dsp:nvSpPr>
        <dsp:cNvPr id="0" name=""/>
        <dsp:cNvSpPr/>
      </dsp:nvSpPr>
      <dsp:spPr>
        <a:xfrm>
          <a:off x="0" y="0"/>
          <a:ext cx="7081919" cy="2384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Punti Vendita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Allievo Responsabile di negozio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Allievo Vice Responsabile di Negozio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Capi Reparto</a:t>
          </a:r>
        </a:p>
      </dsp:txBody>
      <dsp:txXfrm>
        <a:off x="1654806" y="0"/>
        <a:ext cx="5427112" cy="2384225"/>
      </dsp:txXfrm>
    </dsp:sp>
    <dsp:sp modelId="{1702F43F-4493-41CD-8EF7-1DE000BEC6C5}">
      <dsp:nvSpPr>
        <dsp:cNvPr id="0" name=""/>
        <dsp:cNvSpPr/>
      </dsp:nvSpPr>
      <dsp:spPr>
        <a:xfrm>
          <a:off x="186597" y="140564"/>
          <a:ext cx="1520034" cy="21030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FAA60-547A-49D2-95D6-FF2B83AA5F6F}">
      <dsp:nvSpPr>
        <dsp:cNvPr id="0" name=""/>
        <dsp:cNvSpPr/>
      </dsp:nvSpPr>
      <dsp:spPr>
        <a:xfrm>
          <a:off x="0" y="2622648"/>
          <a:ext cx="7081919" cy="2384225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Stage Marketing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Stage HR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Stage Commerciale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schemeClr val="tx1"/>
              </a:solidFill>
            </a:rPr>
            <a:t>Stage Gestione e Controllo</a:t>
          </a:r>
        </a:p>
      </dsp:txBody>
      <dsp:txXfrm>
        <a:off x="1654806" y="2622648"/>
        <a:ext cx="5427112" cy="2384225"/>
      </dsp:txXfrm>
    </dsp:sp>
    <dsp:sp modelId="{A7D26FE8-C545-44C5-ACC2-A0DCD408E16B}">
      <dsp:nvSpPr>
        <dsp:cNvPr id="0" name=""/>
        <dsp:cNvSpPr/>
      </dsp:nvSpPr>
      <dsp:spPr>
        <a:xfrm>
          <a:off x="251056" y="2917567"/>
          <a:ext cx="1391115" cy="1794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1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7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39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66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7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67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28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54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53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97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1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36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0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4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68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70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93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E531E-86C6-4983-9275-4E1AB804536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3A962-E519-4AF1-99F0-10F139BE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5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9.pn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laura.grandinetti@risparmiocasa.com" TargetMode="External"/><Relationship Id="rId7" Type="http://schemas.microsoft.com/office/2007/relationships/hdphoto" Target="../media/hdphoto1.wdp"/><Relationship Id="rId2" Type="http://schemas.openxmlformats.org/officeDocument/2006/relationships/hyperlink" Target="mailto:chiara.paderni@risparmiocas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risparmiocasa.com/" TargetMode="External"/><Relationship Id="rId4" Type="http://schemas.openxmlformats.org/officeDocument/2006/relationships/hyperlink" Target="mailto:talentday@risparmiocasa.com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19FB8D4-5939-4F8A-8411-4BB5AC18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87142"/>
            <a:ext cx="12257314" cy="81932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274D07-F19A-4AFF-BE82-31210F10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666" y="-532430"/>
            <a:ext cx="9144000" cy="2387600"/>
          </a:xfrm>
          <a:effectLst>
            <a:glow rad="5842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67000"/>
              </a:srgbClr>
            </a:outerShdw>
            <a:reflection endPos="0" dist="50800" dir="5400000" sy="-100000" algn="bl" rotWithShape="0"/>
            <a:softEdge rad="6731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it-IT" sz="96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1778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  <a:alpha val="55000"/>
                    </a:schemeClr>
                  </a:outerShdw>
                </a:effectLst>
                <a:latin typeface="Impact" panose="020B0806030902050204" pitchFamily="34" charset="0"/>
              </a:rPr>
              <a:t>Risparmio Casa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DC9796-38A5-4951-A552-6B59DD7EF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-65844"/>
            <a:ext cx="3505999" cy="12702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104F7C-5192-4244-9F90-49BDBC3B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65" y="4914083"/>
            <a:ext cx="2242496" cy="224249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74670C-9E50-4CCD-A9BC-F3E6CBE81B31}"/>
              </a:ext>
            </a:extLst>
          </p:cNvPr>
          <p:cNvSpPr txBox="1"/>
          <p:nvPr/>
        </p:nvSpPr>
        <p:spPr>
          <a:xfrm rot="20410185">
            <a:off x="6898414" y="4402666"/>
            <a:ext cx="653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chemeClr val="accent1"/>
                </a:solidFill>
                <a:effectLst>
                  <a:glow rad="152400">
                    <a:srgbClr val="FFFF00">
                      <a:alpha val="40000"/>
                    </a:srgbClr>
                  </a:glow>
                  <a:reflection endPos="0" dist="50800" dir="5400000" sy="-100000" algn="bl" rotWithShape="0"/>
                </a:effectLst>
                <a:latin typeface="Impact" panose="020B0806030902050204" pitchFamily="34" charset="0"/>
              </a:rPr>
              <a:t>TALENT DAY</a:t>
            </a:r>
          </a:p>
        </p:txBody>
      </p:sp>
    </p:spTree>
    <p:extLst>
      <p:ext uri="{BB962C8B-B14F-4D97-AF65-F5344CB8AC3E}">
        <p14:creationId xmlns:p14="http://schemas.microsoft.com/office/powerpoint/2010/main" val="263517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5F882446-05EE-40CA-A7ED-6F0AD267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" y="1446550"/>
            <a:ext cx="2428506" cy="1678301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6" name="Sottotitolo 5">
            <a:extLst>
              <a:ext uri="{FF2B5EF4-FFF2-40B4-BE49-F238E27FC236}">
                <a16:creationId xmlns:a16="http://schemas.microsoft.com/office/drawing/2014/main" id="{06E9D780-E393-4AC8-9017-BA3A6A561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316" y="220173"/>
            <a:ext cx="9144000" cy="1655762"/>
          </a:xfr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Risparmio Casa </a:t>
            </a:r>
            <a:r>
              <a:rPr lang="it-IT" sz="1400" dirty="0">
                <a:latin typeface="Bahnschrift Light SemiCondensed" panose="020B0502040204020203" pitchFamily="34" charset="0"/>
              </a:rPr>
              <a:t>è una realtà aziendale nata nel</a:t>
            </a:r>
          </a:p>
          <a:p>
            <a:r>
              <a:rPr lang="it-IT" sz="1400" b="1" dirty="0">
                <a:latin typeface="Bahnschrift Light SemiCondensed" panose="020B0502040204020203" pitchFamily="34" charset="0"/>
              </a:rPr>
              <a:t>1987</a:t>
            </a:r>
            <a:r>
              <a:rPr lang="it-IT" sz="1400" dirty="0">
                <a:latin typeface="Bahnschrift Light SemiCondensed" panose="020B0502040204020203" pitchFamily="34" charset="0"/>
              </a:rPr>
              <a:t> con l’obiettivo di rappresentare una realtà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di riferimento sul territorio nazionale nel Retail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specializzato nel non food.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Grazie all’esperienza imprenditoriale della famiglia</a:t>
            </a:r>
          </a:p>
          <a:p>
            <a:r>
              <a:rPr lang="it-IT" sz="1400" b="1" dirty="0">
                <a:latin typeface="Bahnschrift Light SemiCondensed" panose="020B0502040204020203" pitchFamily="34" charset="0"/>
              </a:rPr>
              <a:t>Battistelli</a:t>
            </a:r>
            <a:r>
              <a:rPr lang="it-IT" sz="1400" dirty="0">
                <a:latin typeface="Bahnschrift Light SemiCondensed" panose="020B0502040204020203" pitchFamily="34" charset="0"/>
              </a:rPr>
              <a:t>, 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l’azienda oggi rappresenta di fatto una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first </a:t>
            </a:r>
            <a:r>
              <a:rPr lang="it-IT" sz="1400" dirty="0" err="1">
                <a:latin typeface="Bahnschrift Light SemiCondensed" panose="020B0502040204020203" pitchFamily="34" charset="0"/>
              </a:rPr>
              <a:t>movers</a:t>
            </a:r>
            <a:r>
              <a:rPr lang="it-IT" sz="1400" dirty="0">
                <a:latin typeface="Bahnschrift Light SemiCondensed" panose="020B0502040204020203" pitchFamily="34" charset="0"/>
              </a:rPr>
              <a:t> nel canale Drugstore.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Fortemente orientata allo sviluppo della propria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rete di negozi a marchio, è presente in dodici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delle venti regioni italiane, con 104 punti vendita al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09/03/2019. 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L’obiettivo prefissato per il </a:t>
            </a:r>
            <a:r>
              <a:rPr lang="it-IT" sz="1400" b="1" dirty="0">
                <a:latin typeface="Bahnschrift Light SemiCondensed" panose="020B0502040204020203" pitchFamily="34" charset="0"/>
              </a:rPr>
              <a:t>2021</a:t>
            </a:r>
            <a:r>
              <a:rPr lang="it-IT" sz="1400" dirty="0">
                <a:latin typeface="Bahnschrift Light SemiCondensed" panose="020B0502040204020203" pitchFamily="34" charset="0"/>
              </a:rPr>
              <a:t> è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di raggiungere quota 140 punti vendita.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Crescita e rinnovamento sono le caratteristiche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fondamentali con le quali l’Azienda si pone sul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mercato e attraverso le quali coglie le esigenze dei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suoi clienti, applicando una strategia commerciale</a:t>
            </a:r>
          </a:p>
          <a:p>
            <a:r>
              <a:rPr lang="it-IT" sz="1400" dirty="0">
                <a:latin typeface="Bahnschrift Light SemiCondensed" panose="020B0502040204020203" pitchFamily="34" charset="0"/>
              </a:rPr>
              <a:t>di particolare convenienza e forte competitività.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A3CAB8-39E6-40D5-AFDE-33A29E668587}"/>
              </a:ext>
            </a:extLst>
          </p:cNvPr>
          <p:cNvSpPr/>
          <p:nvPr/>
        </p:nvSpPr>
        <p:spPr>
          <a:xfrm>
            <a:off x="1368390" y="0"/>
            <a:ext cx="4332614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1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Storia</a:t>
            </a:r>
          </a:p>
        </p:txBody>
      </p:sp>
      <p:pic>
        <p:nvPicPr>
          <p:cNvPr id="8" name="Immagine 1" descr="risparmio casa">
            <a:extLst>
              <a:ext uri="{FF2B5EF4-FFF2-40B4-BE49-F238E27FC236}">
                <a16:creationId xmlns:a16="http://schemas.microsoft.com/office/drawing/2014/main" id="{A1F7494D-3C87-42E6-87E2-20057B94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877"/>
            <a:ext cx="905069" cy="4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FBC7259-AC47-45C4-B8A6-6F9809A01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" y="3984741"/>
            <a:ext cx="3365570" cy="28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3E104723-F7F3-4507-990E-8CE6E53F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magine 1" descr="risparmio casa">
            <a:extLst>
              <a:ext uri="{FF2B5EF4-FFF2-40B4-BE49-F238E27FC236}">
                <a16:creationId xmlns:a16="http://schemas.microsoft.com/office/drawing/2014/main" id="{058B34EA-7F20-4154-8952-544A2FB7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877"/>
            <a:ext cx="905069" cy="4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74BDB4-BBF6-48D1-A131-BCC14201A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137">
            <a:off x="1034544" y="3548243"/>
            <a:ext cx="1867408" cy="1888004"/>
          </a:xfrm>
          <a:prstGeom prst="rect">
            <a:avLst/>
          </a:prstGeom>
        </p:spPr>
      </p:pic>
      <p:sp>
        <p:nvSpPr>
          <p:cNvPr id="5" name="Freccia destra con strisce 4">
            <a:extLst>
              <a:ext uri="{FF2B5EF4-FFF2-40B4-BE49-F238E27FC236}">
                <a16:creationId xmlns:a16="http://schemas.microsoft.com/office/drawing/2014/main" id="{A6B26BC9-1FB4-484B-9C0A-28591B847B3E}"/>
              </a:ext>
            </a:extLst>
          </p:cNvPr>
          <p:cNvSpPr/>
          <p:nvPr/>
        </p:nvSpPr>
        <p:spPr>
          <a:xfrm rot="19146624">
            <a:off x="2561027" y="2459988"/>
            <a:ext cx="4606078" cy="444777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4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571FF496-4913-494B-8BC0-8A57B0765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03" y="745967"/>
            <a:ext cx="6033324" cy="5674910"/>
          </a:xfr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BA751C-C222-415F-A768-E8DB353F97F2}"/>
              </a:ext>
            </a:extLst>
          </p:cNvPr>
          <p:cNvSpPr txBox="1"/>
          <p:nvPr/>
        </p:nvSpPr>
        <p:spPr>
          <a:xfrm>
            <a:off x="1496675" y="745967"/>
            <a:ext cx="3265714" cy="548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dirty="0">
                <a:latin typeface="Bahnschrift Light SemiCondensed" panose="020B0502040204020203" pitchFamily="34" charset="0"/>
              </a:rPr>
              <a:t>Negli ultimi </a:t>
            </a:r>
            <a:r>
              <a:rPr lang="it-IT" sz="1400" b="1" dirty="0">
                <a:latin typeface="Bahnschrift Light SemiCondensed" panose="020B0502040204020203" pitchFamily="34" charset="0"/>
              </a:rPr>
              <a:t>5 anni </a:t>
            </a:r>
            <a:r>
              <a:rPr lang="it-IT" sz="1400" dirty="0">
                <a:latin typeface="Bahnschrift Light SemiCondensed" panose="020B0502040204020203" pitchFamily="34" charset="0"/>
              </a:rPr>
              <a:t>il gruppo ha raddoppiato il numero di punti vendita: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b="1" dirty="0">
                <a:latin typeface="Bahnschrift Light SemiCondensed" panose="020B0502040204020203" pitchFamily="34" charset="0"/>
              </a:rPr>
              <a:t>19</a:t>
            </a:r>
            <a:r>
              <a:rPr lang="it-IT" sz="1400" dirty="0">
                <a:latin typeface="Bahnschrift Light SemiCondensed" panose="020B0502040204020203" pitchFamily="34" charset="0"/>
              </a:rPr>
              <a:t> nuovi Risparmio Casa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b="1" dirty="0">
                <a:latin typeface="Bahnschrift Light SemiCondensed" panose="020B0502040204020203" pitchFamily="34" charset="0"/>
              </a:rPr>
              <a:t>10</a:t>
            </a:r>
            <a:r>
              <a:rPr lang="it-IT" sz="1400" dirty="0">
                <a:latin typeface="Bahnschrift Light SemiCondensed" panose="020B0502040204020203" pitchFamily="34" charset="0"/>
              </a:rPr>
              <a:t> Risparmio Casa Iper 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b="1" dirty="0">
                <a:latin typeface="Bahnschrift Light SemiCondensed" panose="020B0502040204020203" pitchFamily="34" charset="0"/>
              </a:rPr>
              <a:t>1</a:t>
            </a:r>
            <a:r>
              <a:rPr lang="it-IT" sz="1400" dirty="0">
                <a:latin typeface="Bahnschrift Light SemiCondensed" panose="020B0502040204020203" pitchFamily="34" charset="0"/>
              </a:rPr>
              <a:t> Risparmio Casa Shop. 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it-IT" sz="1400" dirty="0">
              <a:latin typeface="Bahnschrift Light SemiCondensed" panose="020B0502040204020203" pitchFamily="34" charset="0"/>
            </a:endParaRP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it-IT" sz="1400" dirty="0">
              <a:latin typeface="Bahnschrift Light SemiCondensed" panose="020B0502040204020203" pitchFamily="34" charset="0"/>
            </a:endParaRP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dirty="0">
                <a:latin typeface="Bahnschrift Light SemiCondensed" panose="020B0502040204020203" pitchFamily="34" charset="0"/>
              </a:rPr>
              <a:t>Nel </a:t>
            </a:r>
            <a:r>
              <a:rPr lang="it-IT" sz="1400" b="1" dirty="0">
                <a:latin typeface="Bahnschrift Light SemiCondensed" panose="020B0502040204020203" pitchFamily="34" charset="0"/>
              </a:rPr>
              <a:t>2018</a:t>
            </a:r>
            <a:r>
              <a:rPr lang="it-IT" sz="1400" dirty="0">
                <a:latin typeface="Bahnschrift Light SemiCondensed" panose="020B0502040204020203" pitchFamily="34" charset="0"/>
              </a:rPr>
              <a:t> il Gruppo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dirty="0">
                <a:latin typeface="Bahnschrift Light SemiCondensed" panose="020B0502040204020203" pitchFamily="34" charset="0"/>
              </a:rPr>
              <a:t>ha aperto </a:t>
            </a:r>
            <a:r>
              <a:rPr lang="it-IT" sz="1400" b="1" dirty="0">
                <a:latin typeface="Bahnschrift Light SemiCondensed" panose="020B0502040204020203" pitchFamily="34" charset="0"/>
              </a:rPr>
              <a:t>10 </a:t>
            </a:r>
            <a:r>
              <a:rPr lang="it-IT" sz="1400" dirty="0">
                <a:latin typeface="Bahnschrift Light SemiCondensed" panose="020B0502040204020203" pitchFamily="34" charset="0"/>
              </a:rPr>
              <a:t>nuovi punti vendita.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dirty="0">
                <a:latin typeface="Bahnschrift Light SemiCondensed" panose="020B0502040204020203" pitchFamily="34" charset="0"/>
              </a:rPr>
              <a:t>  Nel 2019 Si prevedono 16 aperture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it-IT" sz="1400" dirty="0">
              <a:latin typeface="Bahnschrift Light SemiCondensed" panose="020B0502040204020203" pitchFamily="34" charset="0"/>
            </a:endParaRP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it-IT" sz="1400" dirty="0">
              <a:latin typeface="Bahnschrift Light SemiCondensed" panose="020B0502040204020203" pitchFamily="34" charset="0"/>
            </a:endParaRP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it-IT" sz="1400" dirty="0">
                <a:latin typeface="Bahnschrift Light SemiCondensed" panose="020B0502040204020203" pitchFamily="34" charset="0"/>
              </a:rPr>
              <a:t>Presenza nel Mercato Italiano: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it-IT" sz="1400" dirty="0">
              <a:latin typeface="Bahnschrift Light SemiCondensed" panose="020B0502040204020203" pitchFamily="34" charset="0"/>
            </a:endParaRPr>
          </a:p>
          <a:p>
            <a:pPr algn="r"/>
            <a:r>
              <a:rPr lang="it-IT" sz="1400" dirty="0">
                <a:latin typeface="Bahnschrift Light SemiCondensed" panose="020B0502040204020203" pitchFamily="34" charset="0"/>
              </a:rPr>
              <a:t>•</a:t>
            </a:r>
            <a:r>
              <a:rPr lang="it-IT" sz="1400" b="1" dirty="0">
                <a:latin typeface="Bahnschrift Light SemiCondensed" panose="020B0502040204020203" pitchFamily="34" charset="0"/>
              </a:rPr>
              <a:t> 1 </a:t>
            </a:r>
            <a:r>
              <a:rPr lang="it-IT" sz="1400" dirty="0">
                <a:latin typeface="Bahnschrift Light SemiCondensed" panose="020B0502040204020203" pitchFamily="34" charset="0"/>
              </a:rPr>
              <a:t>punto vendita in Svizzera a Lugano</a:t>
            </a:r>
          </a:p>
          <a:p>
            <a:pPr algn="r"/>
            <a:r>
              <a:rPr lang="it-IT" sz="1400" dirty="0">
                <a:latin typeface="Bahnschrift Light SemiCondensed" panose="020B0502040204020203" pitchFamily="34" charset="0"/>
              </a:rPr>
              <a:t>• </a:t>
            </a:r>
            <a:r>
              <a:rPr lang="it-IT" sz="1400" b="1" dirty="0">
                <a:latin typeface="Bahnschrift Light SemiCondensed" panose="020B0502040204020203" pitchFamily="34" charset="0"/>
              </a:rPr>
              <a:t>104 </a:t>
            </a:r>
            <a:r>
              <a:rPr lang="it-IT" sz="1400" dirty="0">
                <a:latin typeface="Bahnschrift Light SemiCondensed" panose="020B0502040204020203" pitchFamily="34" charset="0"/>
              </a:rPr>
              <a:t>punti vendita distribuiti nel centro</a:t>
            </a:r>
          </a:p>
          <a:p>
            <a:pPr algn="r"/>
            <a:r>
              <a:rPr lang="it-IT" sz="1400" dirty="0">
                <a:latin typeface="Bahnschrift Light SemiCondensed" panose="020B0502040204020203" pitchFamily="34" charset="0"/>
              </a:rPr>
              <a:t>e nord Italia con una forte presenza nell’Area centrale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7D2AEA7-842C-4E87-9BF3-04F1EA08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03" y="6453351"/>
            <a:ext cx="6144437" cy="386598"/>
          </a:xfrm>
          <a:prstGeom prst="rect">
            <a:avLst/>
          </a:prstGeom>
        </p:spPr>
      </p:pic>
      <p:pic>
        <p:nvPicPr>
          <p:cNvPr id="21" name="Immagine 1" descr="risparmio casa">
            <a:extLst>
              <a:ext uri="{FF2B5EF4-FFF2-40B4-BE49-F238E27FC236}">
                <a16:creationId xmlns:a16="http://schemas.microsoft.com/office/drawing/2014/main" id="{8B3055D5-2039-431F-AA19-288C04B1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877"/>
            <a:ext cx="905069" cy="4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in su 1">
            <a:extLst>
              <a:ext uri="{FF2B5EF4-FFF2-40B4-BE49-F238E27FC236}">
                <a16:creationId xmlns:a16="http://schemas.microsoft.com/office/drawing/2014/main" id="{257C46FC-DA18-4367-9BB5-3B07216F7835}"/>
              </a:ext>
            </a:extLst>
          </p:cNvPr>
          <p:cNvSpPr/>
          <p:nvPr/>
        </p:nvSpPr>
        <p:spPr>
          <a:xfrm>
            <a:off x="11691684" y="111967"/>
            <a:ext cx="270161" cy="5934270"/>
          </a:xfrm>
          <a:prstGeom prst="upArrow">
            <a:avLst/>
          </a:prstGeom>
          <a:gradFill>
            <a:gsLst>
              <a:gs pos="11000">
                <a:srgbClr val="FF0000"/>
              </a:gs>
              <a:gs pos="66000">
                <a:srgbClr val="FFFF00"/>
              </a:gs>
              <a:gs pos="5000">
                <a:srgbClr val="FF0000"/>
              </a:gs>
              <a:gs pos="5000">
                <a:srgbClr val="FF0000"/>
              </a:gs>
              <a:gs pos="21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D7F46B-4CD2-4256-A366-7266E500E890}"/>
              </a:ext>
            </a:extLst>
          </p:cNvPr>
          <p:cNvSpPr txBox="1"/>
          <p:nvPr/>
        </p:nvSpPr>
        <p:spPr>
          <a:xfrm rot="16200000">
            <a:off x="10124596" y="2020532"/>
            <a:ext cx="379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2018</a:t>
            </a:r>
            <a:r>
              <a:rPr lang="it-IT" sz="2400" dirty="0"/>
              <a:t> + </a:t>
            </a:r>
            <a:r>
              <a:rPr lang="it-IT" sz="2400" dirty="0">
                <a:solidFill>
                  <a:schemeClr val="accent1"/>
                </a:solidFill>
              </a:rPr>
              <a:t>10 Punti Vendita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47D63F-BB85-4510-9B4F-132315BEDE72}"/>
              </a:ext>
            </a:extLst>
          </p:cNvPr>
          <p:cNvSpPr/>
          <p:nvPr/>
        </p:nvSpPr>
        <p:spPr>
          <a:xfrm>
            <a:off x="10906826" y="1848235"/>
            <a:ext cx="514209" cy="4385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Elaborazione 4">
            <a:extLst>
              <a:ext uri="{FF2B5EF4-FFF2-40B4-BE49-F238E27FC236}">
                <a16:creationId xmlns:a16="http://schemas.microsoft.com/office/drawing/2014/main" id="{4B7B1EC6-0BB8-4019-954A-5ABA3B08915A}"/>
              </a:ext>
            </a:extLst>
          </p:cNvPr>
          <p:cNvSpPr/>
          <p:nvPr/>
        </p:nvSpPr>
        <p:spPr>
          <a:xfrm>
            <a:off x="10898155" y="712794"/>
            <a:ext cx="514209" cy="1088787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D8E7604E-3CB5-4B1A-9194-7056D9C68AD3}"/>
              </a:ext>
            </a:extLst>
          </p:cNvPr>
          <p:cNvSpPr/>
          <p:nvPr/>
        </p:nvSpPr>
        <p:spPr>
          <a:xfrm>
            <a:off x="10898155" y="431429"/>
            <a:ext cx="501166" cy="217499"/>
          </a:xfrm>
          <a:prstGeom prst="flowChart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F459A368-996C-48B4-9B08-A294837F01B5}"/>
              </a:ext>
            </a:extLst>
          </p:cNvPr>
          <p:cNvSpPr/>
          <p:nvPr/>
        </p:nvSpPr>
        <p:spPr>
          <a:xfrm>
            <a:off x="10889506" y="98049"/>
            <a:ext cx="501166" cy="286390"/>
          </a:xfrm>
          <a:prstGeom prst="flowChartProcess">
            <a:avLst/>
          </a:prstGeom>
          <a:solidFill>
            <a:srgbClr val="B125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4398D1-6CF2-4C75-A405-439B2A4E868D}"/>
              </a:ext>
            </a:extLst>
          </p:cNvPr>
          <p:cNvSpPr txBox="1"/>
          <p:nvPr/>
        </p:nvSpPr>
        <p:spPr>
          <a:xfrm>
            <a:off x="10785860" y="6388403"/>
            <a:ext cx="75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Impact" panose="020B080603090205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57541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761A7-5043-463C-B877-5C4060111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331" y="-1111287"/>
            <a:ext cx="6882882" cy="1979000"/>
          </a:xfr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  <p:txBody>
          <a:bodyPr>
            <a:noAutofit/>
          </a:bodyPr>
          <a:lstStyle/>
          <a:p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  <a:ea typeface="+mn-ea"/>
                <a:cs typeface="+mn-cs"/>
              </a:rPr>
              <a:t>Lavorare con noi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26A179-9A4D-43B7-A3BB-EBCE10F51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814" y="1138755"/>
            <a:ext cx="4702629" cy="5271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700" dirty="0">
                <a:latin typeface="Bahnschrift Light SemiCondensed" panose="020B0502040204020203" pitchFamily="34" charset="0"/>
              </a:rPr>
              <a:t>Siamo un’azienda , </a:t>
            </a:r>
            <a:r>
              <a:rPr lang="it-IT" sz="1700" b="1" dirty="0">
                <a:latin typeface="Bahnschrift Light SemiCondensed" panose="020B0502040204020203" pitchFamily="34" charset="0"/>
              </a:rPr>
              <a:t>dinamica</a:t>
            </a:r>
            <a:r>
              <a:rPr lang="it-IT" sz="1700" dirty="0">
                <a:latin typeface="Bahnschrift Light SemiCondensed" panose="020B0502040204020203" pitchFamily="34" charset="0"/>
              </a:rPr>
              <a:t> e fortemente orientata alla </a:t>
            </a:r>
            <a:r>
              <a:rPr lang="it-IT" sz="1700" b="1" dirty="0">
                <a:latin typeface="Bahnschrift Light SemiCondensed" panose="020B0502040204020203" pitchFamily="34" charset="0"/>
              </a:rPr>
              <a:t>crescita interna</a:t>
            </a:r>
            <a:r>
              <a:rPr lang="it-IT" sz="1700" dirty="0">
                <a:latin typeface="Bahnschrift Light SemiCondensed" panose="020B0502040204020203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Bahnschrift Light SemiCondensed" panose="020B0502040204020203" pitchFamily="34" charset="0"/>
              </a:rPr>
              <a:t>Valorizziamo l’intraprendenza di ragazzi e ragazze provenienti da tutta Italia; ricerchiamo giovani,  e motivati desiderosi di vincere le sfide per raggiungere i propri obiettivi personali e li accompagniamo in un percorso motivante e costruttivo, garanzia di crescita e soddisfazione.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Bahnschrift Light SemiCondensed" panose="020B0502040204020203" pitchFamily="34" charset="0"/>
              </a:rPr>
              <a:t>Offriamo </a:t>
            </a:r>
            <a:r>
              <a:rPr lang="it-IT" sz="1700" b="1" dirty="0">
                <a:latin typeface="Bahnschrift Light SemiCondensed" panose="020B0502040204020203" pitchFamily="34" charset="0"/>
              </a:rPr>
              <a:t>tantissime opportunità </a:t>
            </a:r>
            <a:r>
              <a:rPr lang="it-IT" sz="1700" dirty="0">
                <a:latin typeface="Bahnschrift Light SemiCondensed" panose="020B0502040204020203" pitchFamily="34" charset="0"/>
              </a:rPr>
              <a:t>in tutta Italia, seguendo il nostro dinamico e ambizioso programma di nuove aperture. </a:t>
            </a:r>
          </a:p>
          <a:p>
            <a:pPr>
              <a:lnSpc>
                <a:spcPct val="110000"/>
              </a:lnSpc>
            </a:pPr>
            <a:endParaRPr lang="it-IT" sz="1700" dirty="0">
              <a:latin typeface="Bahnschrift Light SemiCondensed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it-IT" sz="1700" b="1" dirty="0">
              <a:latin typeface="Bahnschrift Light Semi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700" b="1" dirty="0">
                <a:latin typeface="Bahnschrift Light SemiCondensed" panose="020B0502040204020203" pitchFamily="34" charset="0"/>
              </a:rPr>
              <a:t>Parola d’ordine</a:t>
            </a:r>
            <a:r>
              <a:rPr lang="it-IT" sz="1700" dirty="0">
                <a:latin typeface="Bahnschrift Light SemiCondensed" panose="020B0502040204020203" pitchFamily="34" charset="0"/>
              </a:rPr>
              <a:t>? Lavoro di squadra: tanti di noi, un’unica squadra, un unico obiettivo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791225-C3F5-4294-BDC2-13D58AA6F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130"/>
            <a:ext cx="928310" cy="447869"/>
          </a:xfrm>
          <a:prstGeom prst="rect">
            <a:avLst/>
          </a:prstGeom>
          <a:pattFill>
            <a:bgClr>
              <a:srgbClr val="8B5349"/>
            </a:bgClr>
          </a:pattFill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9D6AC4-B8EB-41C1-A108-7E1FFA34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5" y="0"/>
            <a:ext cx="4632497" cy="40496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F967BC3-63BF-4171-93D7-63D6891BC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05" y="3695784"/>
            <a:ext cx="2168472" cy="29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711F72-1614-43B0-9A28-A36352CF5E85}"/>
              </a:ext>
            </a:extLst>
          </p:cNvPr>
          <p:cNvSpPr txBox="1"/>
          <p:nvPr/>
        </p:nvSpPr>
        <p:spPr>
          <a:xfrm>
            <a:off x="1375314" y="1182500"/>
            <a:ext cx="5057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Risparmio Casa </a:t>
            </a:r>
            <a:r>
              <a:rPr lang="it-IT" dirty="0"/>
              <a:t>si impegna costantemente nel voler far crescere i propri dipendenti.</a:t>
            </a:r>
          </a:p>
          <a:p>
            <a:endParaRPr lang="it-IT" dirty="0"/>
          </a:p>
          <a:p>
            <a:r>
              <a:rPr lang="it-IT" dirty="0"/>
              <a:t>Il Gruppo </a:t>
            </a:r>
            <a:r>
              <a:rPr lang="it-IT" b="1" dirty="0"/>
              <a:t>crede</a:t>
            </a:r>
            <a:r>
              <a:rPr lang="it-IT" dirty="0"/>
              <a:t> fortemente che coltivare le risorse sia il presupposto della crescita strategica dell’azienda.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Stimoliamo costantemente i nostri dipendenti all’ «Essere </a:t>
            </a:r>
            <a:r>
              <a:rPr lang="it-IT" dirty="0">
                <a:solidFill>
                  <a:schemeClr val="accent1"/>
                </a:solidFill>
              </a:rPr>
              <a:t>Curiosi</a:t>
            </a:r>
            <a:r>
              <a:rPr lang="it-IT" dirty="0"/>
              <a:t>, Essere </a:t>
            </a:r>
            <a:r>
              <a:rPr lang="it-IT" dirty="0">
                <a:solidFill>
                  <a:srgbClr val="FF0000"/>
                </a:solidFill>
              </a:rPr>
              <a:t>Imprenditori</a:t>
            </a:r>
            <a:r>
              <a:rPr lang="it-IT" dirty="0"/>
              <a:t>».</a:t>
            </a:r>
          </a:p>
          <a:p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8FE9097-3D51-444F-98F1-6EB81E26740F}"/>
              </a:ext>
            </a:extLst>
          </p:cNvPr>
          <p:cNvSpPr/>
          <p:nvPr/>
        </p:nvSpPr>
        <p:spPr>
          <a:xfrm>
            <a:off x="1659698" y="176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I NOSTRI</a:t>
            </a:r>
            <a:br>
              <a:rPr lang="it-IT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</a:br>
            <a:r>
              <a:rPr lang="it-IT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Valori</a:t>
            </a:r>
            <a:r>
              <a:rPr lang="it-IT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it-IT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aziendali</a:t>
            </a:r>
            <a:endParaRPr lang="it-IT" sz="3600" dirty="0">
              <a:latin typeface="Impact" panose="020B080603090205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07FA7D-3634-433C-A1D1-FBD175818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130"/>
            <a:ext cx="928310" cy="447869"/>
          </a:xfrm>
          <a:prstGeom prst="rect">
            <a:avLst/>
          </a:prstGeom>
          <a:pattFill>
            <a:bgClr>
              <a:srgbClr val="8B5349"/>
            </a:bgClr>
          </a:pattFill>
        </p:spPr>
      </p:pic>
      <p:sp>
        <p:nvSpPr>
          <p:cNvPr id="10" name="Forma">
            <a:extLst>
              <a:ext uri="{FF2B5EF4-FFF2-40B4-BE49-F238E27FC236}">
                <a16:creationId xmlns:a16="http://schemas.microsoft.com/office/drawing/2014/main" id="{0918ED51-0815-44B1-957B-BC173A701F47}"/>
              </a:ext>
            </a:extLst>
          </p:cNvPr>
          <p:cNvSpPr/>
          <p:nvPr/>
        </p:nvSpPr>
        <p:spPr>
          <a:xfrm>
            <a:off x="7675576" y="354650"/>
            <a:ext cx="3021761" cy="650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95" y="0"/>
                </a:moveTo>
                <a:cubicBezTo>
                  <a:pt x="11018" y="0"/>
                  <a:pt x="10550" y="267"/>
                  <a:pt x="10550" y="596"/>
                </a:cubicBezTo>
                <a:lnTo>
                  <a:pt x="10550" y="3146"/>
                </a:lnTo>
                <a:cubicBezTo>
                  <a:pt x="10550" y="3419"/>
                  <a:pt x="10874" y="3647"/>
                  <a:pt x="11312" y="3718"/>
                </a:cubicBezTo>
                <a:lnTo>
                  <a:pt x="14809" y="5301"/>
                </a:lnTo>
                <a:cubicBezTo>
                  <a:pt x="14828" y="5310"/>
                  <a:pt x="14849" y="5315"/>
                  <a:pt x="14869" y="5323"/>
                </a:cubicBezTo>
                <a:lnTo>
                  <a:pt x="14869" y="9818"/>
                </a:lnTo>
                <a:lnTo>
                  <a:pt x="12019" y="11444"/>
                </a:lnTo>
                <a:lnTo>
                  <a:pt x="12019" y="10930"/>
                </a:lnTo>
                <a:cubicBezTo>
                  <a:pt x="12019" y="10892"/>
                  <a:pt x="12013" y="10855"/>
                  <a:pt x="12001" y="10818"/>
                </a:cubicBezTo>
                <a:cubicBezTo>
                  <a:pt x="12064" y="10631"/>
                  <a:pt x="11969" y="10428"/>
                  <a:pt x="11714" y="10283"/>
                </a:cubicBezTo>
                <a:lnTo>
                  <a:pt x="7004" y="7597"/>
                </a:lnTo>
                <a:lnTo>
                  <a:pt x="7004" y="1768"/>
                </a:lnTo>
                <a:cubicBezTo>
                  <a:pt x="7004" y="1439"/>
                  <a:pt x="6535" y="1171"/>
                  <a:pt x="5958" y="1171"/>
                </a:cubicBezTo>
                <a:lnTo>
                  <a:pt x="5837" y="1171"/>
                </a:lnTo>
                <a:cubicBezTo>
                  <a:pt x="5259" y="1171"/>
                  <a:pt x="4792" y="1439"/>
                  <a:pt x="4792" y="1768"/>
                </a:cubicBezTo>
                <a:lnTo>
                  <a:pt x="4792" y="5351"/>
                </a:lnTo>
                <a:lnTo>
                  <a:pt x="2657" y="4439"/>
                </a:lnTo>
                <a:lnTo>
                  <a:pt x="2657" y="2223"/>
                </a:lnTo>
                <a:cubicBezTo>
                  <a:pt x="2657" y="1894"/>
                  <a:pt x="2189" y="1626"/>
                  <a:pt x="1612" y="1626"/>
                </a:cubicBezTo>
                <a:lnTo>
                  <a:pt x="1491" y="1626"/>
                </a:lnTo>
                <a:cubicBezTo>
                  <a:pt x="914" y="1626"/>
                  <a:pt x="445" y="1894"/>
                  <a:pt x="445" y="2223"/>
                </a:cubicBezTo>
                <a:lnTo>
                  <a:pt x="445" y="4773"/>
                </a:lnTo>
                <a:cubicBezTo>
                  <a:pt x="445" y="4788"/>
                  <a:pt x="450" y="4801"/>
                  <a:pt x="452" y="4815"/>
                </a:cubicBezTo>
                <a:cubicBezTo>
                  <a:pt x="454" y="4835"/>
                  <a:pt x="456" y="4854"/>
                  <a:pt x="462" y="4874"/>
                </a:cubicBezTo>
                <a:cubicBezTo>
                  <a:pt x="468" y="4896"/>
                  <a:pt x="478" y="4917"/>
                  <a:pt x="489" y="4939"/>
                </a:cubicBezTo>
                <a:cubicBezTo>
                  <a:pt x="497" y="4953"/>
                  <a:pt x="503" y="4968"/>
                  <a:pt x="513" y="4982"/>
                </a:cubicBezTo>
                <a:cubicBezTo>
                  <a:pt x="528" y="5005"/>
                  <a:pt x="547" y="5026"/>
                  <a:pt x="566" y="5047"/>
                </a:cubicBezTo>
                <a:cubicBezTo>
                  <a:pt x="578" y="5060"/>
                  <a:pt x="590" y="5074"/>
                  <a:pt x="605" y="5087"/>
                </a:cubicBezTo>
                <a:cubicBezTo>
                  <a:pt x="625" y="5106"/>
                  <a:pt x="648" y="5123"/>
                  <a:pt x="671" y="5140"/>
                </a:cubicBezTo>
                <a:cubicBezTo>
                  <a:pt x="690" y="5153"/>
                  <a:pt x="707" y="5166"/>
                  <a:pt x="728" y="5179"/>
                </a:cubicBezTo>
                <a:cubicBezTo>
                  <a:pt x="754" y="5195"/>
                  <a:pt x="783" y="5209"/>
                  <a:pt x="813" y="5224"/>
                </a:cubicBezTo>
                <a:cubicBezTo>
                  <a:pt x="831" y="5232"/>
                  <a:pt x="845" y="5243"/>
                  <a:pt x="864" y="5251"/>
                </a:cubicBezTo>
                <a:lnTo>
                  <a:pt x="4647" y="6866"/>
                </a:lnTo>
                <a:cubicBezTo>
                  <a:pt x="4693" y="6885"/>
                  <a:pt x="4742" y="6900"/>
                  <a:pt x="4792" y="6915"/>
                </a:cubicBezTo>
                <a:lnTo>
                  <a:pt x="4792" y="7879"/>
                </a:lnTo>
                <a:cubicBezTo>
                  <a:pt x="4792" y="8072"/>
                  <a:pt x="4955" y="8242"/>
                  <a:pt x="5204" y="8351"/>
                </a:cubicBezTo>
                <a:cubicBezTo>
                  <a:pt x="5214" y="8357"/>
                  <a:pt x="5221" y="8365"/>
                  <a:pt x="5232" y="8371"/>
                </a:cubicBezTo>
                <a:lnTo>
                  <a:pt x="9807" y="10980"/>
                </a:lnTo>
                <a:lnTo>
                  <a:pt x="9807" y="13927"/>
                </a:lnTo>
                <a:lnTo>
                  <a:pt x="6123" y="11826"/>
                </a:lnTo>
                <a:cubicBezTo>
                  <a:pt x="5919" y="11709"/>
                  <a:pt x="5651" y="11651"/>
                  <a:pt x="5383" y="11651"/>
                </a:cubicBezTo>
                <a:cubicBezTo>
                  <a:pt x="5116" y="11651"/>
                  <a:pt x="4850" y="11709"/>
                  <a:pt x="4645" y="11826"/>
                </a:cubicBezTo>
                <a:lnTo>
                  <a:pt x="4559" y="11874"/>
                </a:lnTo>
                <a:cubicBezTo>
                  <a:pt x="4150" y="12107"/>
                  <a:pt x="4150" y="12485"/>
                  <a:pt x="4559" y="12718"/>
                </a:cubicBezTo>
                <a:lnTo>
                  <a:pt x="9477" y="15523"/>
                </a:lnTo>
                <a:cubicBezTo>
                  <a:pt x="9574" y="15579"/>
                  <a:pt x="9688" y="15620"/>
                  <a:pt x="9807" y="15649"/>
                </a:cubicBezTo>
                <a:lnTo>
                  <a:pt x="9807" y="19297"/>
                </a:lnTo>
                <a:cubicBezTo>
                  <a:pt x="9807" y="19300"/>
                  <a:pt x="9809" y="19303"/>
                  <a:pt x="9809" y="19306"/>
                </a:cubicBezTo>
                <a:cubicBezTo>
                  <a:pt x="8269" y="19395"/>
                  <a:pt x="6764" y="19594"/>
                  <a:pt x="5320" y="19900"/>
                </a:cubicBezTo>
                <a:cubicBezTo>
                  <a:pt x="3435" y="20299"/>
                  <a:pt x="1650" y="20877"/>
                  <a:pt x="0" y="21600"/>
                </a:cubicBezTo>
                <a:lnTo>
                  <a:pt x="10799" y="21600"/>
                </a:lnTo>
                <a:lnTo>
                  <a:pt x="21600" y="21600"/>
                </a:lnTo>
                <a:cubicBezTo>
                  <a:pt x="19950" y="20877"/>
                  <a:pt x="18165" y="20299"/>
                  <a:pt x="16280" y="19900"/>
                </a:cubicBezTo>
                <a:cubicBezTo>
                  <a:pt x="14907" y="19609"/>
                  <a:pt x="13478" y="19415"/>
                  <a:pt x="12016" y="19319"/>
                </a:cubicBezTo>
                <a:cubicBezTo>
                  <a:pt x="12016" y="19312"/>
                  <a:pt x="12019" y="19305"/>
                  <a:pt x="12019" y="19297"/>
                </a:cubicBezTo>
                <a:lnTo>
                  <a:pt x="12019" y="13227"/>
                </a:lnTo>
                <a:cubicBezTo>
                  <a:pt x="12021" y="13226"/>
                  <a:pt x="12023" y="13225"/>
                  <a:pt x="12024" y="13225"/>
                </a:cubicBezTo>
                <a:lnTo>
                  <a:pt x="16518" y="10661"/>
                </a:lnTo>
                <a:cubicBezTo>
                  <a:pt x="16582" y="10624"/>
                  <a:pt x="16633" y="10584"/>
                  <a:pt x="16677" y="10541"/>
                </a:cubicBezTo>
                <a:cubicBezTo>
                  <a:pt x="16921" y="10432"/>
                  <a:pt x="17081" y="10265"/>
                  <a:pt x="17081" y="10075"/>
                </a:cubicBezTo>
                <a:lnTo>
                  <a:pt x="17081" y="6785"/>
                </a:lnTo>
                <a:cubicBezTo>
                  <a:pt x="17128" y="6770"/>
                  <a:pt x="17176" y="6755"/>
                  <a:pt x="17220" y="6736"/>
                </a:cubicBezTo>
                <a:lnTo>
                  <a:pt x="20923" y="5142"/>
                </a:lnTo>
                <a:cubicBezTo>
                  <a:pt x="21235" y="5008"/>
                  <a:pt x="21373" y="4795"/>
                  <a:pt x="21326" y="4589"/>
                </a:cubicBezTo>
                <a:cubicBezTo>
                  <a:pt x="21332" y="4563"/>
                  <a:pt x="21339" y="4538"/>
                  <a:pt x="21339" y="4511"/>
                </a:cubicBezTo>
                <a:lnTo>
                  <a:pt x="21339" y="2223"/>
                </a:lnTo>
                <a:cubicBezTo>
                  <a:pt x="21339" y="1894"/>
                  <a:pt x="20872" y="1626"/>
                  <a:pt x="20295" y="1626"/>
                </a:cubicBezTo>
                <a:lnTo>
                  <a:pt x="20174" y="1626"/>
                </a:lnTo>
                <a:cubicBezTo>
                  <a:pt x="19596" y="1626"/>
                  <a:pt x="19127" y="1894"/>
                  <a:pt x="19127" y="2223"/>
                </a:cubicBezTo>
                <a:lnTo>
                  <a:pt x="19127" y="4334"/>
                </a:lnTo>
                <a:lnTo>
                  <a:pt x="17081" y="5216"/>
                </a:lnTo>
                <a:lnTo>
                  <a:pt x="17081" y="3964"/>
                </a:lnTo>
                <a:cubicBezTo>
                  <a:pt x="17081" y="3634"/>
                  <a:pt x="16612" y="3368"/>
                  <a:pt x="16034" y="3368"/>
                </a:cubicBezTo>
                <a:lnTo>
                  <a:pt x="15913" y="3368"/>
                </a:lnTo>
                <a:cubicBezTo>
                  <a:pt x="15468" y="3368"/>
                  <a:pt x="15091" y="3526"/>
                  <a:pt x="14940" y="3750"/>
                </a:cubicBezTo>
                <a:lnTo>
                  <a:pt x="12762" y="2764"/>
                </a:lnTo>
                <a:lnTo>
                  <a:pt x="12762" y="596"/>
                </a:lnTo>
                <a:cubicBezTo>
                  <a:pt x="12762" y="267"/>
                  <a:pt x="12295" y="0"/>
                  <a:pt x="11718" y="0"/>
                </a:cubicBezTo>
                <a:lnTo>
                  <a:pt x="11595" y="0"/>
                </a:lnTo>
                <a:close/>
                <a:moveTo>
                  <a:pt x="20233" y="1794"/>
                </a:moveTo>
                <a:cubicBezTo>
                  <a:pt x="20414" y="1794"/>
                  <a:pt x="20595" y="1833"/>
                  <a:pt x="20733" y="1911"/>
                </a:cubicBezTo>
                <a:cubicBezTo>
                  <a:pt x="21008" y="2068"/>
                  <a:pt x="21008" y="2323"/>
                  <a:pt x="20733" y="2480"/>
                </a:cubicBezTo>
                <a:cubicBezTo>
                  <a:pt x="20457" y="2637"/>
                  <a:pt x="20011" y="2637"/>
                  <a:pt x="19736" y="2480"/>
                </a:cubicBezTo>
                <a:cubicBezTo>
                  <a:pt x="19460" y="2323"/>
                  <a:pt x="19460" y="2068"/>
                  <a:pt x="19736" y="1911"/>
                </a:cubicBezTo>
                <a:cubicBezTo>
                  <a:pt x="19873" y="1833"/>
                  <a:pt x="20053" y="1794"/>
                  <a:pt x="20233" y="1794"/>
                </a:cubicBezTo>
                <a:close/>
                <a:moveTo>
                  <a:pt x="1551" y="1826"/>
                </a:moveTo>
                <a:cubicBezTo>
                  <a:pt x="1754" y="1826"/>
                  <a:pt x="1956" y="1870"/>
                  <a:pt x="2111" y="1958"/>
                </a:cubicBezTo>
                <a:cubicBezTo>
                  <a:pt x="2421" y="2135"/>
                  <a:pt x="2421" y="2422"/>
                  <a:pt x="2111" y="2599"/>
                </a:cubicBezTo>
                <a:cubicBezTo>
                  <a:pt x="1801" y="2775"/>
                  <a:pt x="1300" y="2775"/>
                  <a:pt x="990" y="2599"/>
                </a:cubicBezTo>
                <a:cubicBezTo>
                  <a:pt x="680" y="2422"/>
                  <a:pt x="680" y="2135"/>
                  <a:pt x="990" y="1958"/>
                </a:cubicBezTo>
                <a:cubicBezTo>
                  <a:pt x="1145" y="1870"/>
                  <a:pt x="1348" y="1826"/>
                  <a:pt x="1551" y="1826"/>
                </a:cubicBezTo>
                <a:close/>
                <a:moveTo>
                  <a:pt x="5388" y="11841"/>
                </a:moveTo>
                <a:cubicBezTo>
                  <a:pt x="5583" y="11841"/>
                  <a:pt x="5777" y="11884"/>
                  <a:pt x="5925" y="11969"/>
                </a:cubicBezTo>
                <a:cubicBezTo>
                  <a:pt x="6222" y="12138"/>
                  <a:pt x="6222" y="12412"/>
                  <a:pt x="5925" y="12581"/>
                </a:cubicBezTo>
                <a:cubicBezTo>
                  <a:pt x="5629" y="12750"/>
                  <a:pt x="5148" y="12750"/>
                  <a:pt x="4852" y="12581"/>
                </a:cubicBezTo>
                <a:cubicBezTo>
                  <a:pt x="4555" y="12412"/>
                  <a:pt x="4555" y="12138"/>
                  <a:pt x="4852" y="11969"/>
                </a:cubicBezTo>
                <a:cubicBezTo>
                  <a:pt x="5000" y="11884"/>
                  <a:pt x="5194" y="11841"/>
                  <a:pt x="5388" y="11841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11" name="Forma">
            <a:extLst>
              <a:ext uri="{FF2B5EF4-FFF2-40B4-BE49-F238E27FC236}">
                <a16:creationId xmlns:a16="http://schemas.microsoft.com/office/drawing/2014/main" id="{D7C1C342-B074-4976-8BA3-D3FBBA3D77E2}"/>
              </a:ext>
            </a:extLst>
          </p:cNvPr>
          <p:cNvSpPr/>
          <p:nvPr/>
        </p:nvSpPr>
        <p:spPr>
          <a:xfrm>
            <a:off x="10479053" y="254090"/>
            <a:ext cx="711860" cy="752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1431" extrusionOk="0">
                <a:moveTo>
                  <a:pt x="8885" y="0"/>
                </a:moveTo>
                <a:cubicBezTo>
                  <a:pt x="8375" y="0"/>
                  <a:pt x="7868" y="199"/>
                  <a:pt x="7479" y="586"/>
                </a:cubicBezTo>
                <a:cubicBezTo>
                  <a:pt x="6701" y="1360"/>
                  <a:pt x="6701" y="2610"/>
                  <a:pt x="7479" y="3384"/>
                </a:cubicBezTo>
                <a:cubicBezTo>
                  <a:pt x="7534" y="3439"/>
                  <a:pt x="7607" y="3461"/>
                  <a:pt x="7666" y="3508"/>
                </a:cubicBezTo>
                <a:cubicBezTo>
                  <a:pt x="7625" y="3634"/>
                  <a:pt x="7583" y="3760"/>
                  <a:pt x="7583" y="3901"/>
                </a:cubicBezTo>
                <a:lnTo>
                  <a:pt x="7583" y="13845"/>
                </a:lnTo>
                <a:lnTo>
                  <a:pt x="1986" y="18008"/>
                </a:lnTo>
                <a:cubicBezTo>
                  <a:pt x="1462" y="17934"/>
                  <a:pt x="914" y="18068"/>
                  <a:pt x="511" y="18469"/>
                </a:cubicBezTo>
                <a:cubicBezTo>
                  <a:pt x="-170" y="19147"/>
                  <a:pt x="-170" y="20246"/>
                  <a:pt x="511" y="20923"/>
                </a:cubicBezTo>
                <a:cubicBezTo>
                  <a:pt x="1191" y="21600"/>
                  <a:pt x="2296" y="21600"/>
                  <a:pt x="2977" y="20923"/>
                </a:cubicBezTo>
                <a:cubicBezTo>
                  <a:pt x="3183" y="20718"/>
                  <a:pt x="3304" y="20472"/>
                  <a:pt x="3385" y="20213"/>
                </a:cubicBezTo>
                <a:lnTo>
                  <a:pt x="9668" y="15540"/>
                </a:lnTo>
                <a:cubicBezTo>
                  <a:pt x="10069" y="15242"/>
                  <a:pt x="10239" y="14754"/>
                  <a:pt x="10167" y="14293"/>
                </a:cubicBezTo>
                <a:cubicBezTo>
                  <a:pt x="10173" y="14244"/>
                  <a:pt x="10195" y="14199"/>
                  <a:pt x="10195" y="14148"/>
                </a:cubicBezTo>
                <a:lnTo>
                  <a:pt x="10195" y="8911"/>
                </a:lnTo>
                <a:lnTo>
                  <a:pt x="11074" y="8938"/>
                </a:lnTo>
                <a:cubicBezTo>
                  <a:pt x="12275" y="11108"/>
                  <a:pt x="14791" y="12213"/>
                  <a:pt x="17211" y="11633"/>
                </a:cubicBezTo>
                <a:cubicBezTo>
                  <a:pt x="19617" y="11057"/>
                  <a:pt x="21337" y="8959"/>
                  <a:pt x="21430" y="6499"/>
                </a:cubicBezTo>
                <a:cubicBezTo>
                  <a:pt x="20630" y="6821"/>
                  <a:pt x="19779" y="6989"/>
                  <a:pt x="18916" y="6995"/>
                </a:cubicBezTo>
                <a:cubicBezTo>
                  <a:pt x="18142" y="7000"/>
                  <a:pt x="17374" y="6874"/>
                  <a:pt x="16643" y="6623"/>
                </a:cubicBezTo>
                <a:cubicBezTo>
                  <a:pt x="15920" y="5860"/>
                  <a:pt x="14858" y="5502"/>
                  <a:pt x="13817" y="5672"/>
                </a:cubicBezTo>
                <a:cubicBezTo>
                  <a:pt x="12417" y="5900"/>
                  <a:pt x="11330" y="7005"/>
                  <a:pt x="11123" y="8401"/>
                </a:cubicBezTo>
                <a:lnTo>
                  <a:pt x="10195" y="8318"/>
                </a:lnTo>
                <a:lnTo>
                  <a:pt x="10195" y="3901"/>
                </a:lnTo>
                <a:cubicBezTo>
                  <a:pt x="10195" y="3760"/>
                  <a:pt x="10153" y="3634"/>
                  <a:pt x="10111" y="3508"/>
                </a:cubicBezTo>
                <a:cubicBezTo>
                  <a:pt x="10171" y="3461"/>
                  <a:pt x="10243" y="3439"/>
                  <a:pt x="10298" y="3384"/>
                </a:cubicBezTo>
                <a:cubicBezTo>
                  <a:pt x="11076" y="2610"/>
                  <a:pt x="11076" y="1360"/>
                  <a:pt x="10298" y="586"/>
                </a:cubicBezTo>
                <a:cubicBezTo>
                  <a:pt x="9909" y="199"/>
                  <a:pt x="9395" y="0"/>
                  <a:pt x="8885" y="0"/>
                </a:cubicBezTo>
                <a:close/>
              </a:path>
            </a:pathLst>
          </a:custGeom>
          <a:solidFill>
            <a:srgbClr val="55D0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 dirty="0"/>
          </a:p>
        </p:txBody>
      </p:sp>
      <p:sp>
        <p:nvSpPr>
          <p:cNvPr id="12" name="Forma">
            <a:extLst>
              <a:ext uri="{FF2B5EF4-FFF2-40B4-BE49-F238E27FC236}">
                <a16:creationId xmlns:a16="http://schemas.microsoft.com/office/drawing/2014/main" id="{7FB1A1B3-6AC6-4834-9122-ACC66164DAAC}"/>
              </a:ext>
            </a:extLst>
          </p:cNvPr>
          <p:cNvSpPr/>
          <p:nvPr/>
        </p:nvSpPr>
        <p:spPr>
          <a:xfrm rot="20025141" flipH="1">
            <a:off x="10010835" y="2291905"/>
            <a:ext cx="781517" cy="374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4" extrusionOk="0">
                <a:moveTo>
                  <a:pt x="21600" y="8372"/>
                </a:moveTo>
                <a:lnTo>
                  <a:pt x="18202" y="8915"/>
                </a:lnTo>
                <a:cubicBezTo>
                  <a:pt x="17836" y="4419"/>
                  <a:pt x="15911" y="869"/>
                  <a:pt x="13439" y="134"/>
                </a:cubicBezTo>
                <a:cubicBezTo>
                  <a:pt x="11602" y="-412"/>
                  <a:pt x="9736" y="733"/>
                  <a:pt x="8458" y="3190"/>
                </a:cubicBezTo>
                <a:cubicBezTo>
                  <a:pt x="7168" y="3998"/>
                  <a:pt x="5811" y="4403"/>
                  <a:pt x="4446" y="4387"/>
                </a:cubicBezTo>
                <a:cubicBezTo>
                  <a:pt x="2922" y="4369"/>
                  <a:pt x="1413" y="3827"/>
                  <a:pt x="0" y="2789"/>
                </a:cubicBezTo>
                <a:cubicBezTo>
                  <a:pt x="163" y="10709"/>
                  <a:pt x="3211" y="17465"/>
                  <a:pt x="7458" y="19320"/>
                </a:cubicBezTo>
                <a:cubicBezTo>
                  <a:pt x="11732" y="21188"/>
                  <a:pt x="16166" y="17638"/>
                  <a:pt x="18286" y="10651"/>
                </a:cubicBezTo>
                <a:lnTo>
                  <a:pt x="21488" y="10454"/>
                </a:lnTo>
                <a:lnTo>
                  <a:pt x="21600" y="8372"/>
                </a:lnTo>
                <a:close/>
              </a:path>
            </a:pathLst>
          </a:custGeom>
          <a:solidFill>
            <a:srgbClr val="55D0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13" name="Forma">
            <a:extLst>
              <a:ext uri="{FF2B5EF4-FFF2-40B4-BE49-F238E27FC236}">
                <a16:creationId xmlns:a16="http://schemas.microsoft.com/office/drawing/2014/main" id="{7A74E398-2B45-4D61-B537-D954BA85F2E9}"/>
              </a:ext>
            </a:extLst>
          </p:cNvPr>
          <p:cNvSpPr/>
          <p:nvPr/>
        </p:nvSpPr>
        <p:spPr>
          <a:xfrm>
            <a:off x="9306111" y="4420315"/>
            <a:ext cx="535009" cy="587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425" extrusionOk="0">
                <a:moveTo>
                  <a:pt x="8448" y="0"/>
                </a:moveTo>
                <a:cubicBezTo>
                  <a:pt x="7920" y="0"/>
                  <a:pt x="7395" y="200"/>
                  <a:pt x="6993" y="597"/>
                </a:cubicBezTo>
                <a:cubicBezTo>
                  <a:pt x="6188" y="1390"/>
                  <a:pt x="6188" y="2672"/>
                  <a:pt x="6993" y="3466"/>
                </a:cubicBezTo>
                <a:cubicBezTo>
                  <a:pt x="7049" y="3521"/>
                  <a:pt x="7122" y="3543"/>
                  <a:pt x="7183" y="3590"/>
                </a:cubicBezTo>
                <a:cubicBezTo>
                  <a:pt x="7139" y="3722"/>
                  <a:pt x="7101" y="3854"/>
                  <a:pt x="7101" y="4000"/>
                </a:cubicBezTo>
                <a:lnTo>
                  <a:pt x="7101" y="14192"/>
                </a:lnTo>
                <a:lnTo>
                  <a:pt x="541" y="19030"/>
                </a:lnTo>
                <a:cubicBezTo>
                  <a:pt x="-56" y="19471"/>
                  <a:pt x="-177" y="20303"/>
                  <a:pt x="270" y="20892"/>
                </a:cubicBezTo>
                <a:cubicBezTo>
                  <a:pt x="717" y="21481"/>
                  <a:pt x="1561" y="21600"/>
                  <a:pt x="2159" y="21159"/>
                </a:cubicBezTo>
                <a:lnTo>
                  <a:pt x="9261" y="15921"/>
                </a:lnTo>
                <a:cubicBezTo>
                  <a:pt x="9665" y="15622"/>
                  <a:pt x="9827" y="15143"/>
                  <a:pt x="9767" y="14682"/>
                </a:cubicBezTo>
                <a:cubicBezTo>
                  <a:pt x="9776" y="14621"/>
                  <a:pt x="9803" y="14567"/>
                  <a:pt x="9803" y="14504"/>
                </a:cubicBezTo>
                <a:lnTo>
                  <a:pt x="9803" y="9132"/>
                </a:lnTo>
                <a:lnTo>
                  <a:pt x="10707" y="9159"/>
                </a:lnTo>
                <a:cubicBezTo>
                  <a:pt x="11949" y="11383"/>
                  <a:pt x="14555" y="12515"/>
                  <a:pt x="17059" y="11920"/>
                </a:cubicBezTo>
                <a:cubicBezTo>
                  <a:pt x="19547" y="11330"/>
                  <a:pt x="21327" y="9176"/>
                  <a:pt x="21423" y="6655"/>
                </a:cubicBezTo>
                <a:cubicBezTo>
                  <a:pt x="20595" y="6985"/>
                  <a:pt x="19714" y="7157"/>
                  <a:pt x="18821" y="7163"/>
                </a:cubicBezTo>
                <a:cubicBezTo>
                  <a:pt x="18021" y="7168"/>
                  <a:pt x="17227" y="7046"/>
                  <a:pt x="16471" y="6789"/>
                </a:cubicBezTo>
                <a:cubicBezTo>
                  <a:pt x="15723" y="6007"/>
                  <a:pt x="14629" y="5635"/>
                  <a:pt x="13553" y="5809"/>
                </a:cubicBezTo>
                <a:cubicBezTo>
                  <a:pt x="12105" y="6043"/>
                  <a:pt x="10975" y="7175"/>
                  <a:pt x="10761" y="8606"/>
                </a:cubicBezTo>
                <a:lnTo>
                  <a:pt x="9803" y="8526"/>
                </a:lnTo>
                <a:lnTo>
                  <a:pt x="9803" y="4000"/>
                </a:lnTo>
                <a:cubicBezTo>
                  <a:pt x="9803" y="3854"/>
                  <a:pt x="9757" y="3722"/>
                  <a:pt x="9713" y="3590"/>
                </a:cubicBezTo>
                <a:cubicBezTo>
                  <a:pt x="9774" y="3543"/>
                  <a:pt x="9846" y="3521"/>
                  <a:pt x="9902" y="3466"/>
                </a:cubicBezTo>
                <a:cubicBezTo>
                  <a:pt x="10707" y="2672"/>
                  <a:pt x="10707" y="1390"/>
                  <a:pt x="9902" y="597"/>
                </a:cubicBezTo>
                <a:cubicBezTo>
                  <a:pt x="9500" y="200"/>
                  <a:pt x="8975" y="0"/>
                  <a:pt x="8448" y="0"/>
                </a:cubicBezTo>
                <a:close/>
              </a:path>
            </a:pathLst>
          </a:custGeom>
          <a:solidFill>
            <a:srgbClr val="43BA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14" name="Forma">
            <a:extLst>
              <a:ext uri="{FF2B5EF4-FFF2-40B4-BE49-F238E27FC236}">
                <a16:creationId xmlns:a16="http://schemas.microsoft.com/office/drawing/2014/main" id="{4F453277-44C3-4BF9-B7FF-5AF46884F2A2}"/>
              </a:ext>
            </a:extLst>
          </p:cNvPr>
          <p:cNvSpPr/>
          <p:nvPr/>
        </p:nvSpPr>
        <p:spPr>
          <a:xfrm>
            <a:off x="7860484" y="3531764"/>
            <a:ext cx="614646" cy="579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435" extrusionOk="0">
                <a:moveTo>
                  <a:pt x="12087" y="0"/>
                </a:moveTo>
                <a:cubicBezTo>
                  <a:pt x="11596" y="0"/>
                  <a:pt x="11107" y="186"/>
                  <a:pt x="10732" y="563"/>
                </a:cubicBezTo>
                <a:cubicBezTo>
                  <a:pt x="9983" y="1315"/>
                  <a:pt x="9983" y="2536"/>
                  <a:pt x="10732" y="3288"/>
                </a:cubicBezTo>
                <a:cubicBezTo>
                  <a:pt x="10786" y="3342"/>
                  <a:pt x="10855" y="3363"/>
                  <a:pt x="10913" y="3409"/>
                </a:cubicBezTo>
                <a:cubicBezTo>
                  <a:pt x="10874" y="3530"/>
                  <a:pt x="10832" y="3656"/>
                  <a:pt x="10832" y="3791"/>
                </a:cubicBezTo>
                <a:lnTo>
                  <a:pt x="10832" y="8083"/>
                </a:lnTo>
                <a:lnTo>
                  <a:pt x="9938" y="8164"/>
                </a:lnTo>
                <a:cubicBezTo>
                  <a:pt x="9738" y="6807"/>
                  <a:pt x="8684" y="5734"/>
                  <a:pt x="7335" y="5512"/>
                </a:cubicBezTo>
                <a:cubicBezTo>
                  <a:pt x="6333" y="5347"/>
                  <a:pt x="5316" y="5694"/>
                  <a:pt x="4619" y="6436"/>
                </a:cubicBezTo>
                <a:cubicBezTo>
                  <a:pt x="3915" y="6680"/>
                  <a:pt x="3174" y="6802"/>
                  <a:pt x="2429" y="6798"/>
                </a:cubicBezTo>
                <a:cubicBezTo>
                  <a:pt x="1597" y="6792"/>
                  <a:pt x="771" y="6622"/>
                  <a:pt x="0" y="6309"/>
                </a:cubicBezTo>
                <a:cubicBezTo>
                  <a:pt x="89" y="8699"/>
                  <a:pt x="1754" y="10745"/>
                  <a:pt x="4071" y="11305"/>
                </a:cubicBezTo>
                <a:cubicBezTo>
                  <a:pt x="6404" y="11868"/>
                  <a:pt x="8828" y="10795"/>
                  <a:pt x="9985" y="8686"/>
                </a:cubicBezTo>
                <a:lnTo>
                  <a:pt x="10832" y="8659"/>
                </a:lnTo>
                <a:lnTo>
                  <a:pt x="10832" y="13749"/>
                </a:lnTo>
                <a:cubicBezTo>
                  <a:pt x="10832" y="13799"/>
                  <a:pt x="10854" y="13841"/>
                  <a:pt x="10859" y="13890"/>
                </a:cubicBezTo>
                <a:cubicBezTo>
                  <a:pt x="10789" y="14337"/>
                  <a:pt x="10947" y="14805"/>
                  <a:pt x="11333" y="15095"/>
                </a:cubicBezTo>
                <a:lnTo>
                  <a:pt x="17947" y="20065"/>
                </a:lnTo>
                <a:cubicBezTo>
                  <a:pt x="18011" y="20112"/>
                  <a:pt x="18085" y="20131"/>
                  <a:pt x="18154" y="20165"/>
                </a:cubicBezTo>
                <a:cubicBezTo>
                  <a:pt x="18226" y="20448"/>
                  <a:pt x="18347" y="20720"/>
                  <a:pt x="18568" y="20942"/>
                </a:cubicBezTo>
                <a:cubicBezTo>
                  <a:pt x="19224" y="21600"/>
                  <a:pt x="20288" y="21600"/>
                  <a:pt x="20944" y="20942"/>
                </a:cubicBezTo>
                <a:cubicBezTo>
                  <a:pt x="21600" y="20284"/>
                  <a:pt x="21600" y="19216"/>
                  <a:pt x="20944" y="18558"/>
                </a:cubicBezTo>
                <a:cubicBezTo>
                  <a:pt x="20556" y="18168"/>
                  <a:pt x="20027" y="18037"/>
                  <a:pt x="19523" y="18109"/>
                </a:cubicBezTo>
                <a:cubicBezTo>
                  <a:pt x="19499" y="18089"/>
                  <a:pt x="19488" y="18061"/>
                  <a:pt x="19462" y="18042"/>
                </a:cubicBezTo>
                <a:lnTo>
                  <a:pt x="13349" y="13455"/>
                </a:lnTo>
                <a:lnTo>
                  <a:pt x="13349" y="3791"/>
                </a:lnTo>
                <a:cubicBezTo>
                  <a:pt x="13349" y="3656"/>
                  <a:pt x="13307" y="3530"/>
                  <a:pt x="13269" y="3409"/>
                </a:cubicBezTo>
                <a:cubicBezTo>
                  <a:pt x="13326" y="3363"/>
                  <a:pt x="13395" y="3342"/>
                  <a:pt x="13449" y="3288"/>
                </a:cubicBezTo>
                <a:cubicBezTo>
                  <a:pt x="14199" y="2536"/>
                  <a:pt x="14199" y="1315"/>
                  <a:pt x="13449" y="563"/>
                </a:cubicBezTo>
                <a:cubicBezTo>
                  <a:pt x="13074" y="186"/>
                  <a:pt x="12579" y="0"/>
                  <a:pt x="12087" y="0"/>
                </a:cubicBezTo>
                <a:close/>
              </a:path>
            </a:pathLst>
          </a:custGeom>
          <a:solidFill>
            <a:srgbClr val="348DA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15" name="Forma">
            <a:extLst>
              <a:ext uri="{FF2B5EF4-FFF2-40B4-BE49-F238E27FC236}">
                <a16:creationId xmlns:a16="http://schemas.microsoft.com/office/drawing/2014/main" id="{F678B2BA-A472-4ED6-B8EE-F1273F1BAFC4}"/>
              </a:ext>
            </a:extLst>
          </p:cNvPr>
          <p:cNvSpPr/>
          <p:nvPr/>
        </p:nvSpPr>
        <p:spPr>
          <a:xfrm rot="783307">
            <a:off x="7778456" y="2488799"/>
            <a:ext cx="587414" cy="26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4" extrusionOk="0">
                <a:moveTo>
                  <a:pt x="21600" y="8372"/>
                </a:moveTo>
                <a:lnTo>
                  <a:pt x="18202" y="8915"/>
                </a:lnTo>
                <a:cubicBezTo>
                  <a:pt x="17836" y="4419"/>
                  <a:pt x="15911" y="869"/>
                  <a:pt x="13439" y="134"/>
                </a:cubicBezTo>
                <a:cubicBezTo>
                  <a:pt x="11602" y="-412"/>
                  <a:pt x="9736" y="733"/>
                  <a:pt x="8458" y="3190"/>
                </a:cubicBezTo>
                <a:cubicBezTo>
                  <a:pt x="7168" y="3998"/>
                  <a:pt x="5811" y="4403"/>
                  <a:pt x="4446" y="4387"/>
                </a:cubicBezTo>
                <a:cubicBezTo>
                  <a:pt x="2922" y="4369"/>
                  <a:pt x="1413" y="3827"/>
                  <a:pt x="0" y="2789"/>
                </a:cubicBezTo>
                <a:cubicBezTo>
                  <a:pt x="163" y="10709"/>
                  <a:pt x="3211" y="17465"/>
                  <a:pt x="7458" y="19320"/>
                </a:cubicBezTo>
                <a:cubicBezTo>
                  <a:pt x="11732" y="21188"/>
                  <a:pt x="16166" y="17638"/>
                  <a:pt x="18286" y="10651"/>
                </a:cubicBezTo>
                <a:lnTo>
                  <a:pt x="21488" y="10454"/>
                </a:lnTo>
                <a:lnTo>
                  <a:pt x="21600" y="8372"/>
                </a:lnTo>
                <a:close/>
              </a:path>
            </a:pathLst>
          </a:custGeom>
          <a:solidFill>
            <a:srgbClr val="348DA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16" name="Forma">
            <a:extLst>
              <a:ext uri="{FF2B5EF4-FFF2-40B4-BE49-F238E27FC236}">
                <a16:creationId xmlns:a16="http://schemas.microsoft.com/office/drawing/2014/main" id="{55E9DEA4-3D16-4C74-A756-E9B2F6DAB1FE}"/>
              </a:ext>
            </a:extLst>
          </p:cNvPr>
          <p:cNvSpPr/>
          <p:nvPr/>
        </p:nvSpPr>
        <p:spPr>
          <a:xfrm>
            <a:off x="7163918" y="254090"/>
            <a:ext cx="802203" cy="851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435" extrusionOk="0">
                <a:moveTo>
                  <a:pt x="12091" y="0"/>
                </a:moveTo>
                <a:cubicBezTo>
                  <a:pt x="11600" y="0"/>
                  <a:pt x="11104" y="186"/>
                  <a:pt x="10729" y="563"/>
                </a:cubicBezTo>
                <a:cubicBezTo>
                  <a:pt x="9979" y="1315"/>
                  <a:pt x="9979" y="2536"/>
                  <a:pt x="10729" y="3288"/>
                </a:cubicBezTo>
                <a:cubicBezTo>
                  <a:pt x="10782" y="3342"/>
                  <a:pt x="10852" y="3363"/>
                  <a:pt x="10909" y="3409"/>
                </a:cubicBezTo>
                <a:cubicBezTo>
                  <a:pt x="10870" y="3530"/>
                  <a:pt x="10829" y="3656"/>
                  <a:pt x="10829" y="3791"/>
                </a:cubicBezTo>
                <a:lnTo>
                  <a:pt x="10829" y="8077"/>
                </a:lnTo>
                <a:lnTo>
                  <a:pt x="9935" y="8157"/>
                </a:lnTo>
                <a:cubicBezTo>
                  <a:pt x="9735" y="6800"/>
                  <a:pt x="8687" y="5734"/>
                  <a:pt x="7337" y="5512"/>
                </a:cubicBezTo>
                <a:cubicBezTo>
                  <a:pt x="6334" y="5347"/>
                  <a:pt x="5311" y="5688"/>
                  <a:pt x="4613" y="6429"/>
                </a:cubicBezTo>
                <a:cubicBezTo>
                  <a:pt x="3909" y="6673"/>
                  <a:pt x="3169" y="6796"/>
                  <a:pt x="2424" y="6791"/>
                </a:cubicBezTo>
                <a:cubicBezTo>
                  <a:pt x="1591" y="6785"/>
                  <a:pt x="771" y="6622"/>
                  <a:pt x="0" y="6309"/>
                </a:cubicBezTo>
                <a:cubicBezTo>
                  <a:pt x="89" y="8699"/>
                  <a:pt x="1747" y="10738"/>
                  <a:pt x="4066" y="11298"/>
                </a:cubicBezTo>
                <a:cubicBezTo>
                  <a:pt x="6399" y="11862"/>
                  <a:pt x="8824" y="10795"/>
                  <a:pt x="9981" y="8686"/>
                </a:cubicBezTo>
                <a:lnTo>
                  <a:pt x="10829" y="8659"/>
                </a:lnTo>
                <a:lnTo>
                  <a:pt x="10829" y="13749"/>
                </a:lnTo>
                <a:cubicBezTo>
                  <a:pt x="10829" y="13799"/>
                  <a:pt x="10850" y="13841"/>
                  <a:pt x="10856" y="13890"/>
                </a:cubicBezTo>
                <a:cubicBezTo>
                  <a:pt x="10786" y="14337"/>
                  <a:pt x="10950" y="14805"/>
                  <a:pt x="11337" y="15095"/>
                </a:cubicBezTo>
                <a:lnTo>
                  <a:pt x="17953" y="20065"/>
                </a:lnTo>
                <a:cubicBezTo>
                  <a:pt x="18014" y="20111"/>
                  <a:pt x="18087" y="20125"/>
                  <a:pt x="18153" y="20158"/>
                </a:cubicBezTo>
                <a:cubicBezTo>
                  <a:pt x="18225" y="20444"/>
                  <a:pt x="18344" y="20718"/>
                  <a:pt x="18567" y="20942"/>
                </a:cubicBezTo>
                <a:cubicBezTo>
                  <a:pt x="19223" y="21600"/>
                  <a:pt x="20288" y="21600"/>
                  <a:pt x="20944" y="20942"/>
                </a:cubicBezTo>
                <a:cubicBezTo>
                  <a:pt x="21600" y="20284"/>
                  <a:pt x="21600" y="19216"/>
                  <a:pt x="20944" y="18558"/>
                </a:cubicBezTo>
                <a:cubicBezTo>
                  <a:pt x="20555" y="18168"/>
                  <a:pt x="20027" y="18037"/>
                  <a:pt x="19522" y="18109"/>
                </a:cubicBezTo>
                <a:cubicBezTo>
                  <a:pt x="19499" y="18089"/>
                  <a:pt x="19487" y="18061"/>
                  <a:pt x="19462" y="18042"/>
                </a:cubicBezTo>
                <a:lnTo>
                  <a:pt x="13346" y="13448"/>
                </a:lnTo>
                <a:lnTo>
                  <a:pt x="13346" y="3791"/>
                </a:lnTo>
                <a:cubicBezTo>
                  <a:pt x="13346" y="3656"/>
                  <a:pt x="13305" y="3530"/>
                  <a:pt x="13266" y="3409"/>
                </a:cubicBezTo>
                <a:cubicBezTo>
                  <a:pt x="13324" y="3363"/>
                  <a:pt x="13393" y="3342"/>
                  <a:pt x="13446" y="3288"/>
                </a:cubicBezTo>
                <a:cubicBezTo>
                  <a:pt x="14196" y="2536"/>
                  <a:pt x="14196" y="1315"/>
                  <a:pt x="13446" y="563"/>
                </a:cubicBezTo>
                <a:cubicBezTo>
                  <a:pt x="13071" y="186"/>
                  <a:pt x="12582" y="0"/>
                  <a:pt x="12091" y="0"/>
                </a:cubicBezTo>
                <a:close/>
              </a:path>
            </a:pathLst>
          </a:custGeom>
          <a:solidFill>
            <a:srgbClr val="39A0C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659A08A-3852-4502-B4D8-0A3FAC44E313}"/>
              </a:ext>
            </a:extLst>
          </p:cNvPr>
          <p:cNvSpPr/>
          <p:nvPr/>
        </p:nvSpPr>
        <p:spPr>
          <a:xfrm>
            <a:off x="10652027" y="1953757"/>
            <a:ext cx="153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</a:rPr>
              <a:t>AUTONOMIA</a:t>
            </a:r>
            <a:endParaRPr lang="it-IT" dirty="0">
              <a:effectLst>
                <a:outerShdw blurRad="50800" dist="50800" dir="5400000" algn="ctr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BD8042-38C0-4739-91D1-838516F4EEA5}"/>
              </a:ext>
            </a:extLst>
          </p:cNvPr>
          <p:cNvSpPr/>
          <p:nvPr/>
        </p:nvSpPr>
        <p:spPr>
          <a:xfrm>
            <a:off x="10010782" y="4469858"/>
            <a:ext cx="119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</a:rPr>
              <a:t>CRESCITA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0CA45A5-C4E5-43B7-9F7F-12DFF0032EF0}"/>
              </a:ext>
            </a:extLst>
          </p:cNvPr>
          <p:cNvSpPr/>
          <p:nvPr/>
        </p:nvSpPr>
        <p:spPr>
          <a:xfrm>
            <a:off x="6556945" y="3236052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>
                      <a:alpha val="78000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OPEN-MINDED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A8CDB77-7DCD-4111-9684-F7ACC16E5121}"/>
              </a:ext>
            </a:extLst>
          </p:cNvPr>
          <p:cNvSpPr/>
          <p:nvPr/>
        </p:nvSpPr>
        <p:spPr>
          <a:xfrm>
            <a:off x="6432506" y="2110221"/>
            <a:ext cx="146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ln/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78000"/>
                    </a:srgbClr>
                  </a:outerShdw>
                </a:effectLst>
              </a:rPr>
              <a:t>SAPER FARE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2BDC227-8996-4D07-B87C-A11C37CBC0A8}"/>
              </a:ext>
            </a:extLst>
          </p:cNvPr>
          <p:cNvSpPr/>
          <p:nvPr/>
        </p:nvSpPr>
        <p:spPr>
          <a:xfrm>
            <a:off x="5845154" y="259170"/>
            <a:ext cx="136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ln/>
                <a:solidFill>
                  <a:schemeClr val="accent3"/>
                </a:solidFill>
                <a:effectLst>
                  <a:outerShdw blurRad="50800" dist="50800" dir="5400000" algn="ctr" rotWithShape="0">
                    <a:srgbClr val="000000">
                      <a:alpha val="81000"/>
                    </a:srgbClr>
                  </a:outerShdw>
                </a:effectLst>
              </a:rPr>
              <a:t>CURIOSITA’</a:t>
            </a:r>
          </a:p>
        </p:txBody>
      </p:sp>
      <p:sp>
        <p:nvSpPr>
          <p:cNvPr id="22" name="Forma">
            <a:extLst>
              <a:ext uri="{FF2B5EF4-FFF2-40B4-BE49-F238E27FC236}">
                <a16:creationId xmlns:a16="http://schemas.microsoft.com/office/drawing/2014/main" id="{F6183FDB-FA54-45CE-8729-FA5108253E5F}"/>
              </a:ext>
            </a:extLst>
          </p:cNvPr>
          <p:cNvSpPr/>
          <p:nvPr/>
        </p:nvSpPr>
        <p:spPr>
          <a:xfrm rot="20025141" flipH="1">
            <a:off x="9429462" y="817419"/>
            <a:ext cx="575929" cy="254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4" extrusionOk="0">
                <a:moveTo>
                  <a:pt x="21600" y="8372"/>
                </a:moveTo>
                <a:lnTo>
                  <a:pt x="18202" y="8915"/>
                </a:lnTo>
                <a:cubicBezTo>
                  <a:pt x="17836" y="4419"/>
                  <a:pt x="15911" y="869"/>
                  <a:pt x="13439" y="134"/>
                </a:cubicBezTo>
                <a:cubicBezTo>
                  <a:pt x="11602" y="-412"/>
                  <a:pt x="9736" y="733"/>
                  <a:pt x="8458" y="3190"/>
                </a:cubicBezTo>
                <a:cubicBezTo>
                  <a:pt x="7168" y="3998"/>
                  <a:pt x="5811" y="4403"/>
                  <a:pt x="4446" y="4387"/>
                </a:cubicBezTo>
                <a:cubicBezTo>
                  <a:pt x="2922" y="4369"/>
                  <a:pt x="1413" y="3827"/>
                  <a:pt x="0" y="2789"/>
                </a:cubicBezTo>
                <a:cubicBezTo>
                  <a:pt x="163" y="10709"/>
                  <a:pt x="3211" y="17465"/>
                  <a:pt x="7458" y="19320"/>
                </a:cubicBezTo>
                <a:cubicBezTo>
                  <a:pt x="11732" y="21188"/>
                  <a:pt x="16166" y="17638"/>
                  <a:pt x="18286" y="10651"/>
                </a:cubicBezTo>
                <a:lnTo>
                  <a:pt x="21488" y="10454"/>
                </a:lnTo>
                <a:lnTo>
                  <a:pt x="21600" y="8372"/>
                </a:lnTo>
                <a:close/>
              </a:path>
            </a:pathLst>
          </a:custGeom>
          <a:solidFill>
            <a:srgbClr val="55D0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457200">
              <a:lnSpc>
                <a:spcPct val="120000"/>
              </a:lnSpc>
              <a:buSzTx/>
              <a:buNone/>
              <a:defRPr sz="2600" spc="0">
                <a:solidFill>
                  <a:srgbClr val="246C87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855A41-664B-4358-8FFE-3748A5457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41" y="4321821"/>
            <a:ext cx="2645920" cy="25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33F2E90-F1BD-4024-98A8-431B851A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130"/>
            <a:ext cx="928310" cy="447869"/>
          </a:xfrm>
          <a:prstGeom prst="rect">
            <a:avLst/>
          </a:prstGeom>
          <a:pattFill>
            <a:bgClr>
              <a:srgbClr val="8B5349"/>
            </a:bgClr>
          </a:patt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4FC51B-D3B1-40E4-BBBE-28AC362B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429" y="-1623008"/>
            <a:ext cx="9144000" cy="2387600"/>
          </a:xfrm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36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Profili ricercati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144A6E-904F-40CC-B578-420CBF002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52" y="5905367"/>
            <a:ext cx="1974548" cy="952633"/>
          </a:xfrm>
          <a:prstGeom prst="rect">
            <a:avLst/>
          </a:prstGeom>
          <a:pattFill>
            <a:bgClr>
              <a:srgbClr val="8B5349"/>
            </a:bgClr>
          </a:pattFill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A06CB846-A7A5-4BC3-8992-29DCEC4BC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021221"/>
              </p:ext>
            </p:extLst>
          </p:nvPr>
        </p:nvGraphicFramePr>
        <p:xfrm>
          <a:off x="119573" y="4867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B3A29A-B0DA-492D-A848-2BF43FE3BE66}"/>
              </a:ext>
            </a:extLst>
          </p:cNvPr>
          <p:cNvSpPr txBox="1"/>
          <p:nvPr/>
        </p:nvSpPr>
        <p:spPr>
          <a:xfrm>
            <a:off x="8884712" y="905669"/>
            <a:ext cx="2902591" cy="5047536"/>
          </a:xfrm>
          <a:prstGeom prst="rect">
            <a:avLst/>
          </a:prstGeom>
          <a:noFill/>
          <a:effectLst>
            <a:outerShdw blurRad="50800" dist="50800" dir="5400000" sx="61000" sy="61000" algn="ctr" rotWithShape="0">
              <a:srgbClr val="000000">
                <a:alpha val="1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/>
              <a:t>Alla luce di una continua crescita aziendale, siamo sempre alla scoperta di nuovi talenti che siano fiori da coltivare e pepite d’oro da far risplendere. </a:t>
            </a:r>
          </a:p>
          <a:p>
            <a:endParaRPr lang="it-IT" sz="1600" dirty="0"/>
          </a:p>
          <a:p>
            <a:r>
              <a:rPr lang="it-IT" sz="1600" dirty="0"/>
              <a:t>Corsi di Formazione per il personale dipendente,  Progetto </a:t>
            </a:r>
            <a:r>
              <a:rPr lang="it-IT" sz="1600" dirty="0" err="1"/>
              <a:t>RicAccademia</a:t>
            </a:r>
            <a:r>
              <a:rPr lang="it-IT" sz="1600" dirty="0"/>
              <a:t> per formare giovani neolaureati ed indirizzo Economico ed indirizzarli al ruolo di Allievo Responsabile di Punto vendita.</a:t>
            </a:r>
          </a:p>
          <a:p>
            <a:endParaRPr lang="it-IT" sz="1600" dirty="0"/>
          </a:p>
          <a:p>
            <a:r>
              <a:rPr lang="it-IT" sz="1600" dirty="0"/>
              <a:t> Esperienza sul Campo e Affiancamento a figure Senior aiutano giovani laureati a diventare i Manager del Futuro. 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926CAE5-2FAE-449A-A1F1-2802E2EF6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31" y="3737373"/>
            <a:ext cx="1207317" cy="2426829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6D16911-CCA0-4112-B01A-39FFB6E0C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881183"/>
              </p:ext>
            </p:extLst>
          </p:nvPr>
        </p:nvGraphicFramePr>
        <p:xfrm>
          <a:off x="242612" y="1101012"/>
          <a:ext cx="7081919" cy="500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66B64B41-0214-46E8-AB86-BD2436129B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04" y="282958"/>
            <a:ext cx="1329761" cy="23876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F6AC0D-051F-4C2A-97D6-203F5EBA47D1}"/>
              </a:ext>
            </a:extLst>
          </p:cNvPr>
          <p:cNvSpPr txBox="1"/>
          <p:nvPr/>
        </p:nvSpPr>
        <p:spPr>
          <a:xfrm>
            <a:off x="6869804" y="5702537"/>
            <a:ext cx="4612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Arial Black" panose="020B0A04020102020204" pitchFamily="34" charset="0"/>
              </a:rPr>
              <a:t>Azienda in crescita.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it-IT" b="1" dirty="0">
                <a:solidFill>
                  <a:srgbClr val="00B0F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Arial Black" panose="020B0A04020102020204" pitchFamily="34" charset="0"/>
              </a:rPr>
              <a:t>Persone in crescita</a:t>
            </a:r>
            <a:r>
              <a:rPr lang="it-IT" b="1" dirty="0"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72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9342C89A-A1AF-4024-BDBB-A05D04C1B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7" y="4114415"/>
            <a:ext cx="3253262" cy="27435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BFB258-0C8A-4B60-B582-495FA213C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4964" y="-1525556"/>
            <a:ext cx="8646367" cy="2267339"/>
          </a:xfr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36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</a:rPr>
              <a:t>Progetti per neolaureati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86E492-631A-4AFB-BF77-F95F59EE5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599" y="-144086"/>
            <a:ext cx="9144000" cy="1655762"/>
          </a:xfrm>
          <a:ln>
            <a:noFill/>
          </a:ln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  <p:txBody>
          <a:bodyPr>
            <a:normAutofit fontScale="25000" lnSpcReduction="20000"/>
          </a:bodyPr>
          <a:lstStyle/>
          <a:p>
            <a:endParaRPr lang="it-IT" sz="5600" dirty="0">
              <a:latin typeface="Bahnschrift Light SemiCondensed" panose="020B0502040204020203" pitchFamily="34" charset="0"/>
            </a:endParaRPr>
          </a:p>
          <a:p>
            <a:endParaRPr lang="it-IT" sz="5600" dirty="0">
              <a:latin typeface="Bahnschrift Light SemiCondensed" panose="020B0502040204020203" pitchFamily="34" charset="0"/>
            </a:endParaRPr>
          </a:p>
          <a:p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Incontra il tuo futuro!</a:t>
            </a:r>
          </a:p>
          <a:p>
            <a:pPr algn="ctr"/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Risparmio Casa si impegna a ricercare nuovi giovani talenti e pepite d’oro.</a:t>
            </a: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Investendo nelle loro potenzialità  ci impegniamo a garantire la giusta formazione per giovani neolaureati </a:t>
            </a: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interessati al mondo della GDO.</a:t>
            </a:r>
          </a:p>
          <a:p>
            <a:pPr algn="ctr"/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Da ciò nasce il progetto del Career Day.</a:t>
            </a: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Un’occasione unica per chi è in cerca di lavoro. </a:t>
            </a: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Colloqui, </a:t>
            </a:r>
            <a:r>
              <a:rPr lang="it-IT" sz="5600" dirty="0" err="1">
                <a:latin typeface="Bahnschrift Light SemiCondensed" panose="020B0502040204020203" pitchFamily="34" charset="0"/>
              </a:rPr>
              <a:t>Assessment</a:t>
            </a:r>
            <a:r>
              <a:rPr lang="it-IT" sz="5600" dirty="0">
                <a:latin typeface="Bahnschrift Light SemiCondensed" panose="020B0502040204020203" pitchFamily="34" charset="0"/>
              </a:rPr>
              <a:t> Center e Business Cases.</a:t>
            </a:r>
          </a:p>
          <a:p>
            <a:pPr algn="ctr"/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Un’opportunità per i vostri studenti di farsi conoscere per un primo approccio al mondo del lavoro e ambire a ricoprire un ruolo sfidante e manageriale.</a:t>
            </a:r>
          </a:p>
          <a:p>
            <a:pPr algn="ctr"/>
            <a:r>
              <a:rPr lang="it-IT" sz="5600" dirty="0">
                <a:latin typeface="Bahnschrift Light SemiCondensed" panose="020B0502040204020203" pitchFamily="34" charset="0"/>
              </a:rPr>
              <a:t>Verremo nelle Vostre  a presentare la nostra azienda e le opportunità di lavoro e stage riservate ai vostri studenti.</a:t>
            </a:r>
          </a:p>
          <a:p>
            <a:pPr algn="ctr"/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endParaRPr lang="it-IT" sz="56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it-IT" dirty="0"/>
              <a:t>I Career Day sono per noi un'importante occasione per entrare in contatto con gli studenti, per far conoscere la nostra azienda e le possibili forme di collaborazione disponibili.</a:t>
            </a:r>
            <a:endParaRPr lang="it-IT" sz="9600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ACF883-E1AA-4286-9B91-72CB91D24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683795"/>
            <a:ext cx="3253262" cy="216884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7CB051-12CE-4957-BCC2-853B668D6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130"/>
            <a:ext cx="928310" cy="447869"/>
          </a:xfrm>
          <a:prstGeom prst="rect">
            <a:avLst/>
          </a:prstGeom>
          <a:pattFill>
            <a:bgClr>
              <a:srgbClr val="8B5349"/>
            </a:bgClr>
          </a:pattFill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EC66E8B-59A2-4E65-8E58-A943CA735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0" y="4497881"/>
            <a:ext cx="4014564" cy="21688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1AF910-A2A3-4E2C-AAAF-901BB4289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04" y="135273"/>
            <a:ext cx="2510309" cy="9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0B288-EEA7-40CF-B410-E809CEC93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663" y="-1770077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</a:rPr>
              <a:t>Contatti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104E81-9580-47CC-BB45-E7CD13390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3215" y="1026564"/>
            <a:ext cx="6987645" cy="1388534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/>
              <a:t>Dott.ssa </a:t>
            </a:r>
            <a:r>
              <a:rPr lang="it-IT" sz="8000" b="1" dirty="0"/>
              <a:t>Chiara Paderni</a:t>
            </a:r>
          </a:p>
          <a:p>
            <a:r>
              <a:rPr lang="it-IT" sz="8000" dirty="0"/>
              <a:t>Responsabile HR Recruiting</a:t>
            </a:r>
          </a:p>
          <a:p>
            <a:r>
              <a:rPr lang="it-IT" sz="8000" dirty="0">
                <a:hlinkClick r:id="rId2"/>
              </a:rPr>
              <a:t>chiara.paderni@risparmiocasa.com</a:t>
            </a:r>
            <a:endParaRPr lang="it-IT" sz="8000" dirty="0"/>
          </a:p>
          <a:p>
            <a:endParaRPr lang="it-IT" sz="8000" dirty="0"/>
          </a:p>
          <a:p>
            <a:r>
              <a:rPr lang="it-IT" sz="8000" dirty="0"/>
              <a:t>Dott.ssa </a:t>
            </a:r>
            <a:r>
              <a:rPr lang="it-IT" sz="8000" b="1" dirty="0"/>
              <a:t>Laura Grandinetti</a:t>
            </a:r>
          </a:p>
          <a:p>
            <a:r>
              <a:rPr lang="it-IT" sz="8000" dirty="0"/>
              <a:t>Junior HR Recruiting</a:t>
            </a:r>
          </a:p>
          <a:p>
            <a:r>
              <a:rPr lang="it-IT" sz="8000" dirty="0">
                <a:hlinkClick r:id="rId3"/>
              </a:rPr>
              <a:t>laura.grandinetti@risparmiocasa.com</a:t>
            </a:r>
            <a:endParaRPr lang="it-IT" sz="8000" dirty="0"/>
          </a:p>
          <a:p>
            <a:endParaRPr lang="it-IT" sz="8000" dirty="0"/>
          </a:p>
          <a:p>
            <a:r>
              <a:rPr lang="it-IT" sz="8000" dirty="0"/>
              <a:t>Telefono: 06.918106</a:t>
            </a:r>
          </a:p>
          <a:p>
            <a:r>
              <a:rPr lang="it-IT" sz="8000" dirty="0"/>
              <a:t>Fax: 06. 91811063163</a:t>
            </a:r>
          </a:p>
          <a:p>
            <a:r>
              <a:rPr lang="it-IT" sz="8000" dirty="0"/>
              <a:t>E-mail: </a:t>
            </a:r>
            <a:r>
              <a:rPr lang="it-IT" sz="8000" dirty="0">
                <a:hlinkClick r:id="rId4"/>
              </a:rPr>
              <a:t>talentday@risparmiocasa</a:t>
            </a:r>
            <a:endParaRPr lang="it-IT" sz="8000" dirty="0"/>
          </a:p>
          <a:p>
            <a:r>
              <a:rPr lang="it-IT" sz="8000" dirty="0"/>
              <a:t>Sito Web: </a:t>
            </a:r>
            <a:r>
              <a:rPr lang="it-IT" sz="8000" dirty="0">
                <a:hlinkClick r:id="rId5"/>
              </a:rPr>
              <a:t>www.risparmiocasa.com</a:t>
            </a:r>
            <a:endParaRPr lang="it-IT" sz="8000" dirty="0"/>
          </a:p>
          <a:p>
            <a:endParaRPr lang="it-IT" sz="8000" dirty="0"/>
          </a:p>
          <a:p>
            <a:r>
              <a:rPr lang="it-IT" sz="8000" dirty="0"/>
              <a:t> </a:t>
            </a:r>
          </a:p>
          <a:p>
            <a:endParaRPr lang="it-IT" sz="8000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12E8AC-AEA6-4A21-BD03-E0E3AE34F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130"/>
            <a:ext cx="928310" cy="447869"/>
          </a:xfrm>
          <a:prstGeom prst="rect">
            <a:avLst/>
          </a:prstGeom>
          <a:pattFill>
            <a:bgClr>
              <a:srgbClr val="8B5349"/>
            </a:bgClr>
          </a:patt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278969-D010-46C3-9A12-E2851435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3" y="1"/>
            <a:ext cx="5008837" cy="32549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D5703A-8238-462E-BA52-212487D20A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82" y="4166761"/>
            <a:ext cx="5382476" cy="26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638</TotalTime>
  <Words>659</Words>
  <Application>Microsoft Office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Bahnschrift Light SemiCondensed</vt:lpstr>
      <vt:lpstr>Corbel</vt:lpstr>
      <vt:lpstr>Ebrima</vt:lpstr>
      <vt:lpstr>Impact</vt:lpstr>
      <vt:lpstr>Roboto Medium</vt:lpstr>
      <vt:lpstr>Parallasse</vt:lpstr>
      <vt:lpstr>Risparmio Casa</vt:lpstr>
      <vt:lpstr>Presentazione standard di PowerPoint</vt:lpstr>
      <vt:lpstr>Presentazione standard di PowerPoint</vt:lpstr>
      <vt:lpstr>Presentazione standard di PowerPoint</vt:lpstr>
      <vt:lpstr>Lavorare con noi</vt:lpstr>
      <vt:lpstr>Presentazione standard di PowerPoint</vt:lpstr>
      <vt:lpstr>Profili ricercati</vt:lpstr>
      <vt:lpstr>Progetti per neolaureati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Risparmio Casa</dc:title>
  <dc:creator>Desktop 042</dc:creator>
  <cp:lastModifiedBy>Desktop 042</cp:lastModifiedBy>
  <cp:revision>66</cp:revision>
  <dcterms:created xsi:type="dcterms:W3CDTF">2019-02-14T12:11:40Z</dcterms:created>
  <dcterms:modified xsi:type="dcterms:W3CDTF">2019-02-28T10:39:17Z</dcterms:modified>
</cp:coreProperties>
</file>