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3"/>
  </p:notesMasterIdLst>
  <p:sldIdLst>
    <p:sldId id="28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han Nakra" initials="RN" lastIdx="5" clrIdx="0">
    <p:extLst>
      <p:ext uri="{19B8F6BF-5375-455C-9EA6-DF929625EA0E}">
        <p15:presenceInfo xmlns:p15="http://schemas.microsoft.com/office/powerpoint/2012/main" userId="Rohan Nak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7" autoAdjust="0"/>
    <p:restoredTop sz="79986" autoAdjust="0"/>
  </p:normalViewPr>
  <p:slideViewPr>
    <p:cSldViewPr snapToGrid="0">
      <p:cViewPr varScale="1">
        <p:scale>
          <a:sx n="86" d="100"/>
          <a:sy n="86" d="100"/>
        </p:scale>
        <p:origin x="1530" y="78"/>
      </p:cViewPr>
      <p:guideLst/>
    </p:cSldViewPr>
  </p:slideViewPr>
  <p:outlineViewPr>
    <p:cViewPr>
      <p:scale>
        <a:sx n="33" d="100"/>
        <a:sy n="33" d="100"/>
      </p:scale>
      <p:origin x="0" y="-3568"/>
    </p:cViewPr>
  </p:outlineViewPr>
  <p:notesTextViewPr>
    <p:cViewPr>
      <p:scale>
        <a:sx n="105" d="100"/>
        <a:sy n="10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1C0311-3092-2844-95B8-61F5029598AF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04FF55-6B0F-4045-B04D-01EC21CEA5F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632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04FF55-6B0F-4045-B04D-01EC21CEA5F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5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6EE4C1B1-EBFF-4454-8227-A2F57CE818A3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BE5C4240-0D32-44E9-A416-AB852FA15C6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983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4C1B1-EBFF-4454-8227-A2F57CE818A3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4240-0D32-44E9-A416-AB852FA15C6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156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4C1B1-EBFF-4454-8227-A2F57CE818A3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4240-0D32-44E9-A416-AB852FA15C6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57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4C1B1-EBFF-4454-8227-A2F57CE818A3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4240-0D32-44E9-A416-AB852FA15C6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789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4C1B1-EBFF-4454-8227-A2F57CE818A3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4240-0D32-44E9-A416-AB852FA15C6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887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4C1B1-EBFF-4454-8227-A2F57CE818A3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4240-0D32-44E9-A416-AB852FA15C6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59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4C1B1-EBFF-4454-8227-A2F57CE818A3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4240-0D32-44E9-A416-AB852FA15C6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012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4C1B1-EBFF-4454-8227-A2F57CE818A3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4240-0D32-44E9-A416-AB852FA15C6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655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4C1B1-EBFF-4454-8227-A2F57CE818A3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4240-0D32-44E9-A416-AB852FA15C6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501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4C1B1-EBFF-4454-8227-A2F57CE818A3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4240-0D32-44E9-A416-AB852FA15C6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684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4C1B1-EBFF-4454-8227-A2F57CE818A3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4240-0D32-44E9-A416-AB852FA15C6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3561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4C1B1-EBFF-4454-8227-A2F57CE818A3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4240-0D32-44E9-A416-AB852FA15C6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917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4C1B1-EBFF-4454-8227-A2F57CE818A3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4240-0D32-44E9-A416-AB852FA15C6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4894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4C1B1-EBFF-4454-8227-A2F57CE818A3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4240-0D32-44E9-A416-AB852FA15C6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2201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4C1B1-EBFF-4454-8227-A2F57CE818A3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4240-0D32-44E9-A416-AB852FA15C6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5001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4C1B1-EBFF-4454-8227-A2F57CE818A3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4240-0D32-44E9-A416-AB852FA15C6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7052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4C1B1-EBFF-4454-8227-A2F57CE818A3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C4240-0D32-44E9-A416-AB852FA15C6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139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6EE4C1B1-EBFF-4454-8227-A2F57CE818A3}" type="datetimeFigureOut">
              <a:rPr lang="en-US" smtClean="0"/>
              <a:t>3/4/2024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BE5C4240-0D32-44E9-A416-AB852FA15C6E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403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aldo.barba@unina.it" TargetMode="External"/><Relationship Id="rId4" Type="http://schemas.openxmlformats.org/officeDocument/2006/relationships/hyperlink" Target="mailto:gianluca.ginesti@unina.i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77E2530B-78C5-824A-9785-A9C39374E9A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736" y="451305"/>
            <a:ext cx="1857938" cy="1806755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BF89FDC-B574-834C-A9E0-D966D4EF9605}"/>
              </a:ext>
            </a:extLst>
          </p:cNvPr>
          <p:cNvSpPr txBox="1"/>
          <p:nvPr/>
        </p:nvSpPr>
        <p:spPr>
          <a:xfrm>
            <a:off x="4211785" y="748144"/>
            <a:ext cx="48478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i="1" dirty="0">
                <a:solidFill>
                  <a:schemeClr val="bg1"/>
                </a:solidFill>
              </a:rPr>
              <a:t>COMMISSIONI PER LO STUDENTE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863ACBF-C828-7F45-8179-55EA3E0020C7}"/>
              </a:ext>
            </a:extLst>
          </p:cNvPr>
          <p:cNvSpPr txBox="1"/>
          <p:nvPr/>
        </p:nvSpPr>
        <p:spPr>
          <a:xfrm>
            <a:off x="2332674" y="2001808"/>
            <a:ext cx="9612350" cy="4108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b="1" dirty="0">
                <a:solidFill>
                  <a:schemeClr val="bg1"/>
                </a:solidFill>
              </a:rPr>
              <a:t>Lo studente ha  la possibilità di interagire con una serie di commissioni </a:t>
            </a:r>
          </a:p>
          <a:p>
            <a:pPr algn="just"/>
            <a:r>
              <a:rPr lang="it-IT" b="1" dirty="0">
                <a:solidFill>
                  <a:schemeClr val="bg1"/>
                </a:solidFill>
              </a:rPr>
              <a:t>nominate </a:t>
            </a:r>
            <a:r>
              <a:rPr lang="it-IT" b="1" i="1" dirty="0">
                <a:solidFill>
                  <a:schemeClr val="bg1"/>
                </a:solidFill>
              </a:rPr>
              <a:t>ad hoc</a:t>
            </a:r>
            <a:r>
              <a:rPr lang="it-IT" b="1" dirty="0">
                <a:solidFill>
                  <a:schemeClr val="bg1"/>
                </a:solidFill>
              </a:rPr>
              <a:t>, collegate a diversi aspetti della vita accademica </a:t>
            </a:r>
          </a:p>
          <a:p>
            <a:pPr algn="just"/>
            <a:r>
              <a:rPr lang="it-IT" b="1" dirty="0">
                <a:solidFill>
                  <a:schemeClr val="bg1"/>
                </a:solidFill>
              </a:rPr>
              <a:t>all’interno del Dipartimento di Economia, Management, Istituzioni, ovvero:</a:t>
            </a:r>
          </a:p>
          <a:p>
            <a:pPr algn="ctr"/>
            <a:endParaRPr lang="it-IT" b="1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600" b="1" dirty="0">
                <a:solidFill>
                  <a:schemeClr val="bg1"/>
                </a:solidFill>
              </a:rPr>
              <a:t>COMMISSIONE PRATICHE STUDENTI (es. riconoscimento crediti, certificati inglese, ecc.) </a:t>
            </a:r>
            <a:r>
              <a:rPr lang="it-IT" sz="1600" dirty="0" err="1">
                <a:solidFill>
                  <a:schemeClr val="bg1"/>
                </a:solidFill>
              </a:rPr>
              <a:t>ref</a:t>
            </a:r>
            <a:r>
              <a:rPr lang="it-IT" sz="1600" b="1" dirty="0">
                <a:solidFill>
                  <a:schemeClr val="bg1"/>
                </a:solidFill>
              </a:rPr>
              <a:t> </a:t>
            </a:r>
            <a:r>
              <a:rPr lang="it-IT" sz="1600" dirty="0">
                <a:solidFill>
                  <a:schemeClr val="bg1"/>
                </a:solidFill>
                <a:hlinkClick r:id="rId4"/>
              </a:rPr>
              <a:t>gianluca.ginesti@unina.it</a:t>
            </a:r>
            <a:r>
              <a:rPr lang="it-IT" sz="1600" b="1" dirty="0">
                <a:solidFill>
                  <a:schemeClr val="bg1"/>
                </a:solidFill>
              </a:rPr>
              <a:t>)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600" b="1" dirty="0">
                <a:solidFill>
                  <a:schemeClr val="bg1"/>
                </a:solidFill>
              </a:rPr>
              <a:t>COMMISSIONE INTERNAZIONALIZZAZIONE (es. </a:t>
            </a:r>
            <a:r>
              <a:rPr lang="it-IT" sz="1600" b="1" dirty="0" err="1">
                <a:solidFill>
                  <a:schemeClr val="bg1"/>
                </a:solidFill>
              </a:rPr>
              <a:t>pre</a:t>
            </a:r>
            <a:r>
              <a:rPr lang="it-IT" sz="1600" b="1" dirty="0">
                <a:solidFill>
                  <a:schemeClr val="bg1"/>
                </a:solidFill>
              </a:rPr>
              <a:t>-esame pratiche studenti stranieri) </a:t>
            </a:r>
            <a:r>
              <a:rPr lang="it-IT" sz="1600" dirty="0" err="1">
                <a:solidFill>
                  <a:schemeClr val="bg1"/>
                </a:solidFill>
              </a:rPr>
              <a:t>ref</a:t>
            </a:r>
            <a:r>
              <a:rPr lang="it-IT" sz="1600" dirty="0">
                <a:solidFill>
                  <a:schemeClr val="bg1"/>
                </a:solidFill>
              </a:rPr>
              <a:t>. rosanna.spano@unina.it</a:t>
            </a:r>
            <a:endParaRPr lang="it-IT" sz="1600" b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it-IT" sz="1600" b="1" dirty="0">
                <a:solidFill>
                  <a:schemeClr val="bg1"/>
                </a:solidFill>
              </a:rPr>
              <a:t>-  COMMISSIONE ERASMUS E RELAZIONI INTERNAZIONALI (</a:t>
            </a:r>
            <a:r>
              <a:rPr lang="it-IT" sz="1400" dirty="0">
                <a:solidFill>
                  <a:schemeClr val="bg1"/>
                </a:solidFill>
              </a:rPr>
              <a:t>marco.maffei@unina.it</a:t>
            </a:r>
            <a:r>
              <a:rPr lang="it-IT" sz="1600" b="1" dirty="0">
                <a:solidFill>
                  <a:schemeClr val="bg1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it-IT" sz="1600" b="1" dirty="0">
                <a:solidFill>
                  <a:schemeClr val="bg1"/>
                </a:solidFill>
              </a:rPr>
              <a:t>-  ORIENTAMENTO IN  ITINERE (informazioni stage e tirocini: </a:t>
            </a:r>
            <a:r>
              <a:rPr lang="it-IT" sz="1600" dirty="0">
                <a:solidFill>
                  <a:schemeClr val="bg1"/>
                </a:solidFill>
              </a:rPr>
              <a:t>marialuisa.proto@unina.it</a:t>
            </a:r>
            <a:r>
              <a:rPr lang="it-IT" sz="1600" b="1" dirty="0">
                <a:solidFill>
                  <a:schemeClr val="bg1"/>
                </a:solidFill>
              </a:rPr>
              <a:t>)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it-IT" sz="1600" b="1" dirty="0">
                <a:solidFill>
                  <a:schemeClr val="bg1"/>
                </a:solidFill>
              </a:rPr>
              <a:t>PORTALE HELP-CAREER  (supporto informativo: </a:t>
            </a:r>
            <a:r>
              <a:rPr lang="it-IT" sz="1600" b="1" dirty="0" err="1">
                <a:solidFill>
                  <a:schemeClr val="bg1"/>
                </a:solidFill>
              </a:rPr>
              <a:t>ref</a:t>
            </a:r>
            <a:r>
              <a:rPr lang="it-IT" sz="1600" b="1" dirty="0">
                <a:solidFill>
                  <a:schemeClr val="bg1"/>
                </a:solidFill>
              </a:rPr>
              <a:t>. </a:t>
            </a:r>
            <a:r>
              <a:rPr lang="it-IT" sz="16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aldo.barba@unina.it</a:t>
            </a:r>
            <a:r>
              <a:rPr lang="it-IT" sz="1600" dirty="0">
                <a:solidFill>
                  <a:schemeClr val="bg1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it-IT" sz="1600" dirty="0">
                <a:solidFill>
                  <a:schemeClr val="bg1"/>
                </a:solidFill>
              </a:rPr>
              <a:t>-   </a:t>
            </a:r>
            <a:r>
              <a:rPr lang="it-IT" sz="1600" b="1" dirty="0">
                <a:solidFill>
                  <a:schemeClr val="bg1"/>
                </a:solidFill>
              </a:rPr>
              <a:t>DOPPIO DIPLOMA</a:t>
            </a:r>
            <a:r>
              <a:rPr lang="it-IT" sz="1600" dirty="0">
                <a:solidFill>
                  <a:schemeClr val="bg1"/>
                </a:solidFill>
              </a:rPr>
              <a:t>: </a:t>
            </a:r>
            <a:r>
              <a:rPr lang="it-IT" sz="1600" dirty="0" err="1">
                <a:solidFill>
                  <a:schemeClr val="bg1"/>
                </a:solidFill>
              </a:rPr>
              <a:t>ref</a:t>
            </a:r>
            <a:r>
              <a:rPr lang="it-IT" sz="1600" dirty="0">
                <a:solidFill>
                  <a:schemeClr val="bg1"/>
                </a:solidFill>
              </a:rPr>
              <a:t>. prof.ssa Botta (consiglia.botta@unina.it)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110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1194</TotalTime>
  <Words>150</Words>
  <Application>Microsoft Office PowerPoint</Application>
  <PresentationFormat>Widescreen</PresentationFormat>
  <Paragraphs>12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Calibri</vt:lpstr>
      <vt:lpstr>Century Gothic</vt:lpstr>
      <vt:lpstr>Wingdings 3</vt:lpstr>
      <vt:lpstr>Ion Boardroom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Probabilistic Risk Analysis</dc:title>
  <dc:creator>Rohan Nakra</dc:creator>
  <cp:lastModifiedBy>ALESSANDRA ALLINI</cp:lastModifiedBy>
  <cp:revision>135</cp:revision>
  <dcterms:created xsi:type="dcterms:W3CDTF">2019-06-24T21:14:13Z</dcterms:created>
  <dcterms:modified xsi:type="dcterms:W3CDTF">2024-03-04T12:57:41Z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ad0b24d-6422-44b0-b3de-abb3a9e8c81a_Enabled">
    <vt:lpwstr>true</vt:lpwstr>
  </property>
  <property fmtid="{D5CDD505-2E9C-101B-9397-08002B2CF9AE}" pid="3" name="MSIP_Label_2ad0b24d-6422-44b0-b3de-abb3a9e8c81a_SetDate">
    <vt:lpwstr>2023-07-05T09:34:00Z</vt:lpwstr>
  </property>
  <property fmtid="{D5CDD505-2E9C-101B-9397-08002B2CF9AE}" pid="4" name="MSIP_Label_2ad0b24d-6422-44b0-b3de-abb3a9e8c81a_Method">
    <vt:lpwstr>Standard</vt:lpwstr>
  </property>
  <property fmtid="{D5CDD505-2E9C-101B-9397-08002B2CF9AE}" pid="5" name="MSIP_Label_2ad0b24d-6422-44b0-b3de-abb3a9e8c81a_Name">
    <vt:lpwstr>defa4170-0d19-0005-0004-bc88714345d2</vt:lpwstr>
  </property>
  <property fmtid="{D5CDD505-2E9C-101B-9397-08002B2CF9AE}" pid="6" name="MSIP_Label_2ad0b24d-6422-44b0-b3de-abb3a9e8c81a_SiteId">
    <vt:lpwstr>2fcfe26a-bb62-46b0-b1e3-28f9da0c45fd</vt:lpwstr>
  </property>
  <property fmtid="{D5CDD505-2E9C-101B-9397-08002B2CF9AE}" pid="7" name="MSIP_Label_2ad0b24d-6422-44b0-b3de-abb3a9e8c81a_ActionId">
    <vt:lpwstr>c82b4371-a3ee-4ffc-8c23-a759cab67bb0</vt:lpwstr>
  </property>
  <property fmtid="{D5CDD505-2E9C-101B-9397-08002B2CF9AE}" pid="8" name="MSIP_Label_2ad0b24d-6422-44b0-b3de-abb3a9e8c81a_ContentBits">
    <vt:lpwstr>0</vt:lpwstr>
  </property>
</Properties>
</file>